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1099" r:id="rId2"/>
    <p:sldId id="1117" r:id="rId3"/>
    <p:sldId id="1102" r:id="rId4"/>
    <p:sldId id="1103" r:id="rId5"/>
    <p:sldId id="1104" r:id="rId6"/>
    <p:sldId id="1105" r:id="rId7"/>
    <p:sldId id="1106" r:id="rId8"/>
    <p:sldId id="1107" r:id="rId9"/>
    <p:sldId id="1108" r:id="rId10"/>
    <p:sldId id="1109" r:id="rId11"/>
    <p:sldId id="1111" r:id="rId12"/>
    <p:sldId id="1112" r:id="rId13"/>
    <p:sldId id="1110" r:id="rId14"/>
    <p:sldId id="1113" r:id="rId15"/>
    <p:sldId id="1116" r:id="rId16"/>
    <p:sldId id="1095"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lton, Samuel" initials="SS" lastIdx="1" clrIdx="0">
    <p:extLst>
      <p:ext uri="{19B8F6BF-5375-455C-9EA6-DF929625EA0E}">
        <p15:presenceInfo xmlns:p15="http://schemas.microsoft.com/office/powerpoint/2012/main" userId="S::Samuel.Shelton@djj.state.ga.us::896aebdb-7585-48bd-b7bb-7bd1a4aeb1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996633"/>
    <a:srgbClr val="0066FF"/>
    <a:srgbClr val="00FFFF"/>
    <a:srgbClr val="FF99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535" autoAdjust="0"/>
    <p:restoredTop sz="96283" autoAdjust="0"/>
  </p:normalViewPr>
  <p:slideViewPr>
    <p:cSldViewPr snapToGrid="0">
      <p:cViewPr varScale="1">
        <p:scale>
          <a:sx n="69" d="100"/>
          <a:sy n="69" d="100"/>
        </p:scale>
        <p:origin x="44" y="260"/>
      </p:cViewPr>
      <p:guideLst>
        <p:guide orient="horz" pos="216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85DD5C4-5938-4B51-9121-8ABD06F3DE9F}" type="datetimeFigureOut">
              <a:rPr lang="en-US" smtClean="0"/>
              <a:t>6/27/2023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AD51196-BED1-4D08-A414-DE780694C2DE}" type="slidenum">
              <a:rPr lang="en-US" smtClean="0"/>
              <a:t>‹#›</a:t>
            </a:fld>
            <a:endParaRPr lang="en-US" dirty="0"/>
          </a:p>
        </p:txBody>
      </p:sp>
    </p:spTree>
    <p:extLst>
      <p:ext uri="{BB962C8B-B14F-4D97-AF65-F5344CB8AC3E}">
        <p14:creationId xmlns:p14="http://schemas.microsoft.com/office/powerpoint/2010/main" val="3690135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ea typeface="Calibri" panose="020F0502020204030204" pitchFamily="34" charset="0"/>
              </a:rPr>
              <a:t>We have come to one of the most requested conference topics on our agenda today, which a Recap of the Request to Advertise (RTA) Process. HR Partners </a:t>
            </a:r>
          </a:p>
          <a:p>
            <a:r>
              <a:rPr lang="en-US" sz="1800" dirty="0">
                <a:latin typeface="Segoe UI" panose="020B0502040204020203" pitchFamily="34" charset="0"/>
                <a:ea typeface="Calibri" panose="020F0502020204030204" pitchFamily="34" charset="0"/>
              </a:rPr>
              <a:t>Let me just say this, if I may, it’s not lost on us, here at HR Central, that ALL of Talent Acquisition and Recruiting Processes need to be solidified, clarified, and socialized to our HR Partners in the field. We see you. We feel you. We hear you!  If it’s any consolation, we do currently have a series of trainings for Talent Acquisition and Recruitment processes on the docket for our next HR Teleconferences, which are being presented in three (3) phases:</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One: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RTA Process</a:t>
            </a:r>
            <a:r>
              <a:rPr lang="en-US" sz="1800" b="1" dirty="0">
                <a:latin typeface="Segoe UI" panose="020B0502040204020203" pitchFamily="34" charset="0"/>
                <a:ea typeface="Calibri" panose="020F0502020204030204" pitchFamily="34" charset="0"/>
              </a:rPr>
              <a:t> (A continuation from our last HR Teleconference, and today wanted to give you sequel.) </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Two:</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SOC Process (Next HR Teleconference on February 18)</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Three: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ISP Process (The following HR Teleconference on March 4)</a:t>
            </a:r>
          </a:p>
          <a:p>
            <a:endParaRPr lang="en-US" sz="1800" b="1" dirty="0">
              <a:highlight>
                <a:srgbClr val="FFFF00"/>
              </a:highlight>
              <a:latin typeface="Segoe UI" panose="020B0502040204020203" pitchFamily="34" charset="0"/>
              <a:ea typeface="Calibri" panose="020F0502020204030204" pitchFamily="34" charset="0"/>
            </a:endParaRPr>
          </a:p>
          <a:p>
            <a:r>
              <a:rPr lang="en-US" sz="1800" b="1" dirty="0">
                <a:highlight>
                  <a:srgbClr val="FFFF00"/>
                </a:highlight>
                <a:latin typeface="Segoe UI" panose="020B0502040204020203" pitchFamily="34" charset="0"/>
                <a:ea typeface="Calibri" panose="020F0502020204030204" pitchFamily="34" charset="0"/>
              </a:rPr>
              <a:t>Shane and his team have also been working on some audiovisual tools to help supplement training on their processes, but I’ll Shane tell you about that when he comes to the stage! But for now, somebody just put in the chat, “It’s coming, it’s coming!” </a:t>
            </a:r>
          </a:p>
          <a:p>
            <a:r>
              <a:rPr lang="en-US" sz="1800" b="1" dirty="0">
                <a:highlight>
                  <a:srgbClr val="FFFF00"/>
                </a:highlight>
                <a:latin typeface="Segoe UI" panose="020B0502040204020203" pitchFamily="34" charset="0"/>
                <a:ea typeface="Calibri" panose="020F0502020204030204" pitchFamily="34" charset="0"/>
              </a:rPr>
              <a:t>We know you’re curious, and we’re serious!</a:t>
            </a:r>
          </a:p>
          <a:p>
            <a:r>
              <a:rPr lang="en-US" sz="1800" b="1" dirty="0">
                <a:highlight>
                  <a:srgbClr val="FFFF00"/>
                </a:highlight>
                <a:latin typeface="Segoe UI" panose="020B0502040204020203" pitchFamily="34" charset="0"/>
                <a:ea typeface="Calibri" panose="020F0502020204030204" pitchFamily="34" charset="0"/>
              </a:rPr>
              <a:t>Now, Shane, you betta bring it!!!</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AD51196-BED1-4D08-A414-DE780694C2DE}" type="slidenum">
              <a:rPr lang="en-US" smtClean="0"/>
              <a:t>1</a:t>
            </a:fld>
            <a:endParaRPr lang="en-US" dirty="0"/>
          </a:p>
        </p:txBody>
      </p:sp>
    </p:spTree>
    <p:extLst>
      <p:ext uri="{BB962C8B-B14F-4D97-AF65-F5344CB8AC3E}">
        <p14:creationId xmlns:p14="http://schemas.microsoft.com/office/powerpoint/2010/main" val="2094697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ea typeface="Calibri" panose="020F0502020204030204" pitchFamily="34" charset="0"/>
              </a:rPr>
              <a:t>We have come to one of the most requested conference topics on our agenda today, which a Recap of the Request to Advertise (RTA) Process. HR Partners </a:t>
            </a:r>
          </a:p>
          <a:p>
            <a:r>
              <a:rPr lang="en-US" sz="1800" dirty="0">
                <a:latin typeface="Segoe UI" panose="020B0502040204020203" pitchFamily="34" charset="0"/>
                <a:ea typeface="Calibri" panose="020F0502020204030204" pitchFamily="34" charset="0"/>
              </a:rPr>
              <a:t>Let me just say this, if I may, it’s not lost on us, here at HR Central, that ALL of Talent Acquisition and Recruiting Processes need to be solidified, clarified, and socialized to our HR Partners in the field. We see you. We feel you. We hear you!  If it’s any consolation, we do currently have a series of trainings for Talent Acquisition and Recruitment processes on the docket for our next HR Teleconferences, which are being presented in three (3) phases:</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One: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RTA Process</a:t>
            </a:r>
            <a:r>
              <a:rPr lang="en-US" sz="1800" b="1" dirty="0">
                <a:latin typeface="Segoe UI" panose="020B0502040204020203" pitchFamily="34" charset="0"/>
                <a:ea typeface="Calibri" panose="020F0502020204030204" pitchFamily="34" charset="0"/>
              </a:rPr>
              <a:t> (A continuation from our last HR Teleconference, and today wanted to give you sequel.) </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Two:</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SOC Process (Next HR Teleconference on February 18)</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Three: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ISP Process (The following HR Teleconference on March 4)</a:t>
            </a:r>
          </a:p>
          <a:p>
            <a:endParaRPr lang="en-US" sz="1800" b="1" dirty="0">
              <a:highlight>
                <a:srgbClr val="FFFF00"/>
              </a:highlight>
              <a:latin typeface="Segoe UI" panose="020B0502040204020203" pitchFamily="34" charset="0"/>
              <a:ea typeface="Calibri" panose="020F0502020204030204" pitchFamily="34" charset="0"/>
            </a:endParaRPr>
          </a:p>
          <a:p>
            <a:r>
              <a:rPr lang="en-US" sz="1800" b="1" dirty="0">
                <a:highlight>
                  <a:srgbClr val="FFFF00"/>
                </a:highlight>
                <a:latin typeface="Segoe UI" panose="020B0502040204020203" pitchFamily="34" charset="0"/>
                <a:ea typeface="Calibri" panose="020F0502020204030204" pitchFamily="34" charset="0"/>
              </a:rPr>
              <a:t>Shane and his team have also been working on some audiovisual tools to help supplement training on their processes, but I’ll Shane tell you about that when he comes to the stage! But for now, somebody just put in the chat, “It’s coming, it’s coming!” </a:t>
            </a:r>
          </a:p>
          <a:p>
            <a:r>
              <a:rPr lang="en-US" sz="1800" b="1" dirty="0">
                <a:highlight>
                  <a:srgbClr val="FFFF00"/>
                </a:highlight>
                <a:latin typeface="Segoe UI" panose="020B0502040204020203" pitchFamily="34" charset="0"/>
                <a:ea typeface="Calibri" panose="020F0502020204030204" pitchFamily="34" charset="0"/>
              </a:rPr>
              <a:t>We know you’re curious, and we’re serious!</a:t>
            </a:r>
          </a:p>
          <a:p>
            <a:r>
              <a:rPr lang="en-US" sz="1800" b="1" dirty="0">
                <a:highlight>
                  <a:srgbClr val="FFFF00"/>
                </a:highlight>
                <a:latin typeface="Segoe UI" panose="020B0502040204020203" pitchFamily="34" charset="0"/>
                <a:ea typeface="Calibri" panose="020F0502020204030204" pitchFamily="34" charset="0"/>
              </a:rPr>
              <a:t>Now, Shane, you betta bring it!!!</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AD51196-BED1-4D08-A414-DE780694C2DE}" type="slidenum">
              <a:rPr lang="en-US" smtClean="0"/>
              <a:t>10</a:t>
            </a:fld>
            <a:endParaRPr lang="en-US" dirty="0"/>
          </a:p>
        </p:txBody>
      </p:sp>
    </p:spTree>
    <p:extLst>
      <p:ext uri="{BB962C8B-B14F-4D97-AF65-F5344CB8AC3E}">
        <p14:creationId xmlns:p14="http://schemas.microsoft.com/office/powerpoint/2010/main" val="692743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ea typeface="Calibri" panose="020F0502020204030204" pitchFamily="34" charset="0"/>
              </a:rPr>
              <a:t>We have come to one of the most requested conference topics on our agenda today, which a Recap of the Request to Advertise (RTA) Process. HR Partners </a:t>
            </a:r>
          </a:p>
          <a:p>
            <a:r>
              <a:rPr lang="en-US" sz="1800" dirty="0">
                <a:latin typeface="Segoe UI" panose="020B0502040204020203" pitchFamily="34" charset="0"/>
                <a:ea typeface="Calibri" panose="020F0502020204030204" pitchFamily="34" charset="0"/>
              </a:rPr>
              <a:t>Let me just say this, if I may, it’s not lost on us, here at HR Central, that ALL of Talent Acquisition and Recruiting Processes need to be solidified, clarified, and socialized to our HR Partners in the field. We see you. We feel you. We hear you!  If it’s any consolation, we do currently have a series of trainings for Talent Acquisition and Recruitment processes on the docket for our next HR Teleconferences, which are being presented in three (3) phases:</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One: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RTA Process</a:t>
            </a:r>
            <a:r>
              <a:rPr lang="en-US" sz="1800" b="1" dirty="0">
                <a:latin typeface="Segoe UI" panose="020B0502040204020203" pitchFamily="34" charset="0"/>
                <a:ea typeface="Calibri" panose="020F0502020204030204" pitchFamily="34" charset="0"/>
              </a:rPr>
              <a:t> (A continuation from our last HR Teleconference, and today wanted to give you sequel.) </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Two:</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SOC Process (Next HR Teleconference on February 18)</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Three: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ISP Process (The following HR Teleconference on March 4)</a:t>
            </a:r>
          </a:p>
          <a:p>
            <a:endParaRPr lang="en-US" sz="1800" b="1" dirty="0">
              <a:highlight>
                <a:srgbClr val="FFFF00"/>
              </a:highlight>
              <a:latin typeface="Segoe UI" panose="020B0502040204020203" pitchFamily="34" charset="0"/>
              <a:ea typeface="Calibri" panose="020F0502020204030204" pitchFamily="34" charset="0"/>
            </a:endParaRPr>
          </a:p>
          <a:p>
            <a:r>
              <a:rPr lang="en-US" sz="1800" b="1" dirty="0">
                <a:highlight>
                  <a:srgbClr val="FFFF00"/>
                </a:highlight>
                <a:latin typeface="Segoe UI" panose="020B0502040204020203" pitchFamily="34" charset="0"/>
                <a:ea typeface="Calibri" panose="020F0502020204030204" pitchFamily="34" charset="0"/>
              </a:rPr>
              <a:t>Shane and his team have also been working on some audiovisual tools to help supplement training on their processes, but I’ll Shane tell you about that when he comes to the stage! But for now, somebody just put in the chat, “It’s coming, it’s coming!” </a:t>
            </a:r>
          </a:p>
          <a:p>
            <a:r>
              <a:rPr lang="en-US" sz="1800" b="1" dirty="0">
                <a:highlight>
                  <a:srgbClr val="FFFF00"/>
                </a:highlight>
                <a:latin typeface="Segoe UI" panose="020B0502040204020203" pitchFamily="34" charset="0"/>
                <a:ea typeface="Calibri" panose="020F0502020204030204" pitchFamily="34" charset="0"/>
              </a:rPr>
              <a:t>We know you’re curious, and we’re serious!</a:t>
            </a:r>
          </a:p>
          <a:p>
            <a:r>
              <a:rPr lang="en-US" sz="1800" b="1" dirty="0">
                <a:highlight>
                  <a:srgbClr val="FFFF00"/>
                </a:highlight>
                <a:latin typeface="Segoe UI" panose="020B0502040204020203" pitchFamily="34" charset="0"/>
                <a:ea typeface="Calibri" panose="020F0502020204030204" pitchFamily="34" charset="0"/>
              </a:rPr>
              <a:t>Now, Shane, you betta bring it!!!</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AD51196-BED1-4D08-A414-DE780694C2DE}" type="slidenum">
              <a:rPr lang="en-US" smtClean="0"/>
              <a:t>11</a:t>
            </a:fld>
            <a:endParaRPr lang="en-US" dirty="0"/>
          </a:p>
        </p:txBody>
      </p:sp>
    </p:spTree>
    <p:extLst>
      <p:ext uri="{BB962C8B-B14F-4D97-AF65-F5344CB8AC3E}">
        <p14:creationId xmlns:p14="http://schemas.microsoft.com/office/powerpoint/2010/main" val="250785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ea typeface="Calibri" panose="020F0502020204030204" pitchFamily="34" charset="0"/>
              </a:rPr>
              <a:t>We have come to one of the most requested conference topics on our agenda today, which a Recap of the Request to Advertise (RTA) Process. HR Partners </a:t>
            </a:r>
          </a:p>
          <a:p>
            <a:r>
              <a:rPr lang="en-US" sz="1800" dirty="0">
                <a:latin typeface="Segoe UI" panose="020B0502040204020203" pitchFamily="34" charset="0"/>
                <a:ea typeface="Calibri" panose="020F0502020204030204" pitchFamily="34" charset="0"/>
              </a:rPr>
              <a:t>Let me just say this, if I may, it’s not lost on us, here at HR Central, that ALL of Talent Acquisition and Recruiting Processes need to be solidified, clarified, and socialized to our HR Partners in the field. We see you. We feel you. We hear you!  If it’s any consolation, we do currently have a series of trainings for Talent Acquisition and Recruitment processes on the docket for our next HR Teleconferences, which are being presented in three (3) phases:</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One: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RTA Process</a:t>
            </a:r>
            <a:r>
              <a:rPr lang="en-US" sz="1800" b="1" dirty="0">
                <a:latin typeface="Segoe UI" panose="020B0502040204020203" pitchFamily="34" charset="0"/>
                <a:ea typeface="Calibri" panose="020F0502020204030204" pitchFamily="34" charset="0"/>
              </a:rPr>
              <a:t> (A continuation from our last HR Teleconference, and today wanted to give you sequel.) </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Two:</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SOC Process (Next HR Teleconference on February 18)</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Three: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ISP Process (The following HR Teleconference on March 4)</a:t>
            </a:r>
          </a:p>
          <a:p>
            <a:endParaRPr lang="en-US" sz="1800" b="1" dirty="0">
              <a:highlight>
                <a:srgbClr val="FFFF00"/>
              </a:highlight>
              <a:latin typeface="Segoe UI" panose="020B0502040204020203" pitchFamily="34" charset="0"/>
              <a:ea typeface="Calibri" panose="020F0502020204030204" pitchFamily="34" charset="0"/>
            </a:endParaRPr>
          </a:p>
          <a:p>
            <a:r>
              <a:rPr lang="en-US" sz="1800" b="1" dirty="0">
                <a:highlight>
                  <a:srgbClr val="FFFF00"/>
                </a:highlight>
                <a:latin typeface="Segoe UI" panose="020B0502040204020203" pitchFamily="34" charset="0"/>
                <a:ea typeface="Calibri" panose="020F0502020204030204" pitchFamily="34" charset="0"/>
              </a:rPr>
              <a:t>Shane and his team have also been working on some audiovisual tools to help supplement training on their processes, but I’ll Shane tell you about that when he comes to the stage! But for now, somebody just put in the chat, “It’s coming, it’s coming!” </a:t>
            </a:r>
          </a:p>
          <a:p>
            <a:r>
              <a:rPr lang="en-US" sz="1800" b="1" dirty="0">
                <a:highlight>
                  <a:srgbClr val="FFFF00"/>
                </a:highlight>
                <a:latin typeface="Segoe UI" panose="020B0502040204020203" pitchFamily="34" charset="0"/>
                <a:ea typeface="Calibri" panose="020F0502020204030204" pitchFamily="34" charset="0"/>
              </a:rPr>
              <a:t>We know you’re curious, and we’re serious!</a:t>
            </a:r>
          </a:p>
          <a:p>
            <a:r>
              <a:rPr lang="en-US" sz="1800" b="1" dirty="0">
                <a:highlight>
                  <a:srgbClr val="FFFF00"/>
                </a:highlight>
                <a:latin typeface="Segoe UI" panose="020B0502040204020203" pitchFamily="34" charset="0"/>
                <a:ea typeface="Calibri" panose="020F0502020204030204" pitchFamily="34" charset="0"/>
              </a:rPr>
              <a:t>Now, Shane, you betta bring it!!!</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AD51196-BED1-4D08-A414-DE780694C2DE}" type="slidenum">
              <a:rPr lang="en-US" smtClean="0"/>
              <a:t>12</a:t>
            </a:fld>
            <a:endParaRPr lang="en-US" dirty="0"/>
          </a:p>
        </p:txBody>
      </p:sp>
    </p:spTree>
    <p:extLst>
      <p:ext uri="{BB962C8B-B14F-4D97-AF65-F5344CB8AC3E}">
        <p14:creationId xmlns:p14="http://schemas.microsoft.com/office/powerpoint/2010/main" val="2856678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ea typeface="Calibri" panose="020F0502020204030204" pitchFamily="34" charset="0"/>
              </a:rPr>
              <a:t>We have come to one of the most requested conference topics on our agenda today, which a Recap of the Request to Advertise (RTA) Process. HR Partners </a:t>
            </a:r>
          </a:p>
          <a:p>
            <a:r>
              <a:rPr lang="en-US" sz="1800" dirty="0">
                <a:latin typeface="Segoe UI" panose="020B0502040204020203" pitchFamily="34" charset="0"/>
                <a:ea typeface="Calibri" panose="020F0502020204030204" pitchFamily="34" charset="0"/>
              </a:rPr>
              <a:t>Let me just say this, if I may, it’s not lost on us, here at HR Central, that ALL of Talent Acquisition and Recruiting Processes need to be solidified, clarified, and socialized to our HR Partners in the field. We see you. We feel you. We hear you!  If it’s any consolation, we do currently have a series of trainings for Talent Acquisition and Recruitment processes on the docket for our next HR Teleconferences, which are being presented in three (3) phases:</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One: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RTA Process</a:t>
            </a:r>
            <a:r>
              <a:rPr lang="en-US" sz="1800" b="1" dirty="0">
                <a:latin typeface="Segoe UI" panose="020B0502040204020203" pitchFamily="34" charset="0"/>
                <a:ea typeface="Calibri" panose="020F0502020204030204" pitchFamily="34" charset="0"/>
              </a:rPr>
              <a:t> (A continuation from our last HR Teleconference, and today wanted to give you sequel.) </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Two:</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SOC Process (Next HR Teleconference on February 18)</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Three: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ISP Process (The following HR Teleconference on March 4)</a:t>
            </a:r>
          </a:p>
          <a:p>
            <a:endParaRPr lang="en-US" sz="1800" b="1" dirty="0">
              <a:highlight>
                <a:srgbClr val="FFFF00"/>
              </a:highlight>
              <a:latin typeface="Segoe UI" panose="020B0502040204020203" pitchFamily="34" charset="0"/>
              <a:ea typeface="Calibri" panose="020F0502020204030204" pitchFamily="34" charset="0"/>
            </a:endParaRPr>
          </a:p>
          <a:p>
            <a:r>
              <a:rPr lang="en-US" sz="1800" b="1" dirty="0">
                <a:highlight>
                  <a:srgbClr val="FFFF00"/>
                </a:highlight>
                <a:latin typeface="Segoe UI" panose="020B0502040204020203" pitchFamily="34" charset="0"/>
                <a:ea typeface="Calibri" panose="020F0502020204030204" pitchFamily="34" charset="0"/>
              </a:rPr>
              <a:t>Shane and his team have also been working on some audiovisual tools to help supplement training on their processes, but I’ll Shane tell you about that when he comes to the stage! But for now, somebody just put in the chat, “It’s coming, it’s coming!” </a:t>
            </a:r>
          </a:p>
          <a:p>
            <a:r>
              <a:rPr lang="en-US" sz="1800" b="1" dirty="0">
                <a:highlight>
                  <a:srgbClr val="FFFF00"/>
                </a:highlight>
                <a:latin typeface="Segoe UI" panose="020B0502040204020203" pitchFamily="34" charset="0"/>
                <a:ea typeface="Calibri" panose="020F0502020204030204" pitchFamily="34" charset="0"/>
              </a:rPr>
              <a:t>We know you’re curious, and we’re serious!</a:t>
            </a:r>
          </a:p>
          <a:p>
            <a:r>
              <a:rPr lang="en-US" sz="1800" b="1" dirty="0">
                <a:highlight>
                  <a:srgbClr val="FFFF00"/>
                </a:highlight>
                <a:latin typeface="Segoe UI" panose="020B0502040204020203" pitchFamily="34" charset="0"/>
                <a:ea typeface="Calibri" panose="020F0502020204030204" pitchFamily="34" charset="0"/>
              </a:rPr>
              <a:t>Now, Shane, you betta bring it!!!</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AD51196-BED1-4D08-A414-DE780694C2DE}" type="slidenum">
              <a:rPr lang="en-US" smtClean="0"/>
              <a:t>13</a:t>
            </a:fld>
            <a:endParaRPr lang="en-US" dirty="0"/>
          </a:p>
        </p:txBody>
      </p:sp>
    </p:spTree>
    <p:extLst>
      <p:ext uri="{BB962C8B-B14F-4D97-AF65-F5344CB8AC3E}">
        <p14:creationId xmlns:p14="http://schemas.microsoft.com/office/powerpoint/2010/main" val="2098393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ea typeface="Calibri" panose="020F0502020204030204" pitchFamily="34" charset="0"/>
              </a:rPr>
              <a:t>We have come to one of the most requested conference topics on our agenda today, which a Recap of the Request to Advertise (RTA) Process. HR Partners </a:t>
            </a:r>
          </a:p>
          <a:p>
            <a:r>
              <a:rPr lang="en-US" sz="1800" dirty="0">
                <a:latin typeface="Segoe UI" panose="020B0502040204020203" pitchFamily="34" charset="0"/>
                <a:ea typeface="Calibri" panose="020F0502020204030204" pitchFamily="34" charset="0"/>
              </a:rPr>
              <a:t>Let me just say this, if I may, it’s not lost on us, here at HR Central, that ALL of Talent Acquisition and Recruiting Processes need to be solidified, clarified, and socialized to our HR Partners in the field. We see you. We feel you. We hear you!  If it’s any consolation, we do currently have a series of trainings for Talent Acquisition and Recruitment processes on the docket for our next HR Teleconferences, which are being presented in three (3) phases:</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One: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RTA Process</a:t>
            </a:r>
            <a:r>
              <a:rPr lang="en-US" sz="1800" b="1" dirty="0">
                <a:latin typeface="Segoe UI" panose="020B0502040204020203" pitchFamily="34" charset="0"/>
                <a:ea typeface="Calibri" panose="020F0502020204030204" pitchFamily="34" charset="0"/>
              </a:rPr>
              <a:t> (A continuation from our last HR Teleconference, and today wanted to give you sequel.) </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Two:</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SOC Process (Next HR Teleconference on February 18)</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Three: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ISP Process (The following HR Teleconference on March 4)</a:t>
            </a:r>
          </a:p>
          <a:p>
            <a:endParaRPr lang="en-US" sz="1800" b="1" dirty="0">
              <a:highlight>
                <a:srgbClr val="FFFF00"/>
              </a:highlight>
              <a:latin typeface="Segoe UI" panose="020B0502040204020203" pitchFamily="34" charset="0"/>
              <a:ea typeface="Calibri" panose="020F0502020204030204" pitchFamily="34" charset="0"/>
            </a:endParaRPr>
          </a:p>
          <a:p>
            <a:r>
              <a:rPr lang="en-US" sz="1800" b="1" dirty="0">
                <a:highlight>
                  <a:srgbClr val="FFFF00"/>
                </a:highlight>
                <a:latin typeface="Segoe UI" panose="020B0502040204020203" pitchFamily="34" charset="0"/>
                <a:ea typeface="Calibri" panose="020F0502020204030204" pitchFamily="34" charset="0"/>
              </a:rPr>
              <a:t>Shane and his team have also been working on some audiovisual tools to help supplement training on their processes, but I’ll Shane tell you about that when he comes to the stage! But for now, somebody just put in the chat, “It’s coming, it’s coming!” </a:t>
            </a:r>
          </a:p>
          <a:p>
            <a:r>
              <a:rPr lang="en-US" sz="1800" b="1" dirty="0">
                <a:highlight>
                  <a:srgbClr val="FFFF00"/>
                </a:highlight>
                <a:latin typeface="Segoe UI" panose="020B0502040204020203" pitchFamily="34" charset="0"/>
                <a:ea typeface="Calibri" panose="020F0502020204030204" pitchFamily="34" charset="0"/>
              </a:rPr>
              <a:t>We know you’re curious, and we’re serious!</a:t>
            </a:r>
          </a:p>
          <a:p>
            <a:r>
              <a:rPr lang="en-US" sz="1800" b="1" dirty="0">
                <a:highlight>
                  <a:srgbClr val="FFFF00"/>
                </a:highlight>
                <a:latin typeface="Segoe UI" panose="020B0502040204020203" pitchFamily="34" charset="0"/>
                <a:ea typeface="Calibri" panose="020F0502020204030204" pitchFamily="34" charset="0"/>
              </a:rPr>
              <a:t>Now, Shane, you betta bring it!!!</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AD51196-BED1-4D08-A414-DE780694C2DE}" type="slidenum">
              <a:rPr lang="en-US" smtClean="0"/>
              <a:t>14</a:t>
            </a:fld>
            <a:endParaRPr lang="en-US" dirty="0"/>
          </a:p>
        </p:txBody>
      </p:sp>
    </p:spTree>
    <p:extLst>
      <p:ext uri="{BB962C8B-B14F-4D97-AF65-F5344CB8AC3E}">
        <p14:creationId xmlns:p14="http://schemas.microsoft.com/office/powerpoint/2010/main" val="3365546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ea typeface="Calibri" panose="020F0502020204030204" pitchFamily="34" charset="0"/>
              </a:rPr>
              <a:t>We have come to one of the most requested conference topics on our agenda today, which a Recap of the Request to Advertise (RTA) Process. HR Partners </a:t>
            </a:r>
          </a:p>
          <a:p>
            <a:r>
              <a:rPr lang="en-US" sz="1800" dirty="0">
                <a:latin typeface="Segoe UI" panose="020B0502040204020203" pitchFamily="34" charset="0"/>
                <a:ea typeface="Calibri" panose="020F0502020204030204" pitchFamily="34" charset="0"/>
              </a:rPr>
              <a:t>Let me just say this, if I may, it’s not lost on us, here at HR Central, that ALL of Talent Acquisition and Recruiting Processes need to be solidified, clarified, and socialized to our HR Partners in the field. We see you. We feel you. We hear you!  If it’s any consolation, we do currently have a series of trainings for Talent Acquisition and Recruitment processes on the docket for our next HR Teleconferences, which are being presented in three (3) phases:</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One: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RTA Process</a:t>
            </a:r>
            <a:r>
              <a:rPr lang="en-US" sz="1800" b="1" dirty="0">
                <a:latin typeface="Segoe UI" panose="020B0502040204020203" pitchFamily="34" charset="0"/>
                <a:ea typeface="Calibri" panose="020F0502020204030204" pitchFamily="34" charset="0"/>
              </a:rPr>
              <a:t> (A continuation from our last HR Teleconference, and today wanted to give you sequel.) </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Two:</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SOC Process (Next HR Teleconference on February 18)</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Three: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ISP Process (The following HR Teleconference on March 4)</a:t>
            </a:r>
          </a:p>
          <a:p>
            <a:endParaRPr lang="en-US" sz="1800" b="1" dirty="0">
              <a:highlight>
                <a:srgbClr val="FFFF00"/>
              </a:highlight>
              <a:latin typeface="Segoe UI" panose="020B0502040204020203" pitchFamily="34" charset="0"/>
              <a:ea typeface="Calibri" panose="020F0502020204030204" pitchFamily="34" charset="0"/>
            </a:endParaRPr>
          </a:p>
          <a:p>
            <a:r>
              <a:rPr lang="en-US" sz="1800" b="1" dirty="0">
                <a:highlight>
                  <a:srgbClr val="FFFF00"/>
                </a:highlight>
                <a:latin typeface="Segoe UI" panose="020B0502040204020203" pitchFamily="34" charset="0"/>
                <a:ea typeface="Calibri" panose="020F0502020204030204" pitchFamily="34" charset="0"/>
              </a:rPr>
              <a:t>Shane and his team have also been working on some audiovisual tools to help supplement training on their processes, but I’ll Shane tell you about that when he comes to the stage! But for now, somebody just put in the chat, “It’s coming, it’s coming!” </a:t>
            </a:r>
          </a:p>
          <a:p>
            <a:r>
              <a:rPr lang="en-US" sz="1800" b="1" dirty="0">
                <a:highlight>
                  <a:srgbClr val="FFFF00"/>
                </a:highlight>
                <a:latin typeface="Segoe UI" panose="020B0502040204020203" pitchFamily="34" charset="0"/>
                <a:ea typeface="Calibri" panose="020F0502020204030204" pitchFamily="34" charset="0"/>
              </a:rPr>
              <a:t>We know you’re curious, and we’re serious!</a:t>
            </a:r>
          </a:p>
          <a:p>
            <a:r>
              <a:rPr lang="en-US" sz="1800" b="1" dirty="0">
                <a:highlight>
                  <a:srgbClr val="FFFF00"/>
                </a:highlight>
                <a:latin typeface="Segoe UI" panose="020B0502040204020203" pitchFamily="34" charset="0"/>
                <a:ea typeface="Calibri" panose="020F0502020204030204" pitchFamily="34" charset="0"/>
              </a:rPr>
              <a:t>Now, Shane, you betta bring it!!!</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AD51196-BED1-4D08-A414-DE780694C2DE}" type="slidenum">
              <a:rPr lang="en-US" smtClean="0"/>
              <a:t>15</a:t>
            </a:fld>
            <a:endParaRPr lang="en-US" dirty="0"/>
          </a:p>
        </p:txBody>
      </p:sp>
    </p:spTree>
    <p:extLst>
      <p:ext uri="{BB962C8B-B14F-4D97-AF65-F5344CB8AC3E}">
        <p14:creationId xmlns:p14="http://schemas.microsoft.com/office/powerpoint/2010/main" val="676519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1466E06-8563-4C4E-8CF1-0F355CB08B0E}" type="slidenum">
              <a:rPr lang="en-US" smtClean="0"/>
              <a:pPr>
                <a:defRPr/>
              </a:pPr>
              <a:t>16</a:t>
            </a:fld>
            <a:endParaRPr lang="en-US" dirty="0"/>
          </a:p>
        </p:txBody>
      </p:sp>
    </p:spTree>
    <p:extLst>
      <p:ext uri="{BB962C8B-B14F-4D97-AF65-F5344CB8AC3E}">
        <p14:creationId xmlns:p14="http://schemas.microsoft.com/office/powerpoint/2010/main" val="2189872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ea typeface="Calibri" panose="020F0502020204030204" pitchFamily="34" charset="0"/>
              </a:rPr>
              <a:t>We have come to one of the most requested conference topics on our agenda today, which a Recap of the Request to Advertise (RTA) Process. HR Partners </a:t>
            </a:r>
          </a:p>
          <a:p>
            <a:r>
              <a:rPr lang="en-US" sz="1800" dirty="0">
                <a:latin typeface="Segoe UI" panose="020B0502040204020203" pitchFamily="34" charset="0"/>
                <a:ea typeface="Calibri" panose="020F0502020204030204" pitchFamily="34" charset="0"/>
              </a:rPr>
              <a:t>Let me just say this, if I may, it’s not lost on us, here at HR Central, that ALL of Talent Acquisition and Recruiting Processes need to be solidified, clarified, and socialized to our HR Partners in the field. We see you. We feel you. We hear you!  If it’s any consolation, we do currently have a series of trainings for Talent Acquisition and Recruitment processes on the docket for our next HR Teleconferences, which are being presented in three (3) phases:</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One: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RTA Process</a:t>
            </a:r>
            <a:r>
              <a:rPr lang="en-US" sz="1800" b="1" dirty="0">
                <a:latin typeface="Segoe UI" panose="020B0502040204020203" pitchFamily="34" charset="0"/>
                <a:ea typeface="Calibri" panose="020F0502020204030204" pitchFamily="34" charset="0"/>
              </a:rPr>
              <a:t> (A continuation from our last HR Teleconference, and today wanted to give you sequel.) </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Two:</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SOC Process (Next HR Teleconference on February 18)</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Three: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ISP Process (The following HR Teleconference on March 4)</a:t>
            </a:r>
          </a:p>
          <a:p>
            <a:endParaRPr lang="en-US" sz="1800" b="1" dirty="0">
              <a:highlight>
                <a:srgbClr val="FFFF00"/>
              </a:highlight>
              <a:latin typeface="Segoe UI" panose="020B0502040204020203" pitchFamily="34" charset="0"/>
              <a:ea typeface="Calibri" panose="020F0502020204030204" pitchFamily="34" charset="0"/>
            </a:endParaRPr>
          </a:p>
          <a:p>
            <a:r>
              <a:rPr lang="en-US" sz="1800" b="1" dirty="0">
                <a:highlight>
                  <a:srgbClr val="FFFF00"/>
                </a:highlight>
                <a:latin typeface="Segoe UI" panose="020B0502040204020203" pitchFamily="34" charset="0"/>
                <a:ea typeface="Calibri" panose="020F0502020204030204" pitchFamily="34" charset="0"/>
              </a:rPr>
              <a:t>Shane and his team have also been working on some audiovisual tools to help supplement training on their processes, but I’ll Shane tell you about that when he comes to the stage! But for now, somebody just put in the chat, “It’s coming, it’s coming!” </a:t>
            </a:r>
          </a:p>
          <a:p>
            <a:r>
              <a:rPr lang="en-US" sz="1800" b="1" dirty="0">
                <a:highlight>
                  <a:srgbClr val="FFFF00"/>
                </a:highlight>
                <a:latin typeface="Segoe UI" panose="020B0502040204020203" pitchFamily="34" charset="0"/>
                <a:ea typeface="Calibri" panose="020F0502020204030204" pitchFamily="34" charset="0"/>
              </a:rPr>
              <a:t>We know you’re curious, and we’re serious!</a:t>
            </a:r>
          </a:p>
          <a:p>
            <a:r>
              <a:rPr lang="en-US" sz="1800" b="1" dirty="0">
                <a:highlight>
                  <a:srgbClr val="FFFF00"/>
                </a:highlight>
                <a:latin typeface="Segoe UI" panose="020B0502040204020203" pitchFamily="34" charset="0"/>
                <a:ea typeface="Calibri" panose="020F0502020204030204" pitchFamily="34" charset="0"/>
              </a:rPr>
              <a:t>Now, Shane, you betta bring it!!!</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AD51196-BED1-4D08-A414-DE780694C2DE}" type="slidenum">
              <a:rPr lang="en-US" smtClean="0"/>
              <a:t>2</a:t>
            </a:fld>
            <a:endParaRPr lang="en-US" dirty="0"/>
          </a:p>
        </p:txBody>
      </p:sp>
    </p:spTree>
    <p:extLst>
      <p:ext uri="{BB962C8B-B14F-4D97-AF65-F5344CB8AC3E}">
        <p14:creationId xmlns:p14="http://schemas.microsoft.com/office/powerpoint/2010/main" val="4134153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ea typeface="Calibri" panose="020F0502020204030204" pitchFamily="34" charset="0"/>
              </a:rPr>
              <a:t>We have come to one of the most requested conference topics on our agenda today, which a Recap of the Request to Advertise (RTA) Process. HR Partners </a:t>
            </a:r>
          </a:p>
          <a:p>
            <a:r>
              <a:rPr lang="en-US" sz="1800" dirty="0">
                <a:latin typeface="Segoe UI" panose="020B0502040204020203" pitchFamily="34" charset="0"/>
                <a:ea typeface="Calibri" panose="020F0502020204030204" pitchFamily="34" charset="0"/>
              </a:rPr>
              <a:t>Let me just say this, if I may, it’s not lost on us, here at HR Central, that ALL of Talent Acquisition and Recruiting Processes need to be solidified, clarified, and socialized to our HR Partners in the field. We see you. We feel you. We hear you!  If it’s any consolation, we do currently have a series of trainings for Talent Acquisition and Recruitment processes on the docket for our next HR Teleconferences, which are being presented in three (3) phases:</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One: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RTA Process</a:t>
            </a:r>
            <a:r>
              <a:rPr lang="en-US" sz="1800" b="1" dirty="0">
                <a:latin typeface="Segoe UI" panose="020B0502040204020203" pitchFamily="34" charset="0"/>
                <a:ea typeface="Calibri" panose="020F0502020204030204" pitchFamily="34" charset="0"/>
              </a:rPr>
              <a:t> (A continuation from our last HR Teleconference, and today wanted to give you sequel.) </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Two:</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SOC Process (Next HR Teleconference on February 18)</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Three: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ISP Process (The following HR Teleconference on March 4)</a:t>
            </a:r>
          </a:p>
          <a:p>
            <a:endParaRPr lang="en-US" sz="1800" b="1" dirty="0">
              <a:highlight>
                <a:srgbClr val="FFFF00"/>
              </a:highlight>
              <a:latin typeface="Segoe UI" panose="020B0502040204020203" pitchFamily="34" charset="0"/>
              <a:ea typeface="Calibri" panose="020F0502020204030204" pitchFamily="34" charset="0"/>
            </a:endParaRPr>
          </a:p>
          <a:p>
            <a:r>
              <a:rPr lang="en-US" sz="1800" b="1" dirty="0">
                <a:highlight>
                  <a:srgbClr val="FFFF00"/>
                </a:highlight>
                <a:latin typeface="Segoe UI" panose="020B0502040204020203" pitchFamily="34" charset="0"/>
                <a:ea typeface="Calibri" panose="020F0502020204030204" pitchFamily="34" charset="0"/>
              </a:rPr>
              <a:t>Shane and his team have also been working on some audiovisual tools to help supplement training on their processes, but I’ll Shane tell you about that when he comes to the stage! But for now, somebody just put in the chat, “It’s coming, it’s coming!” </a:t>
            </a:r>
          </a:p>
          <a:p>
            <a:r>
              <a:rPr lang="en-US" sz="1800" b="1" dirty="0">
                <a:highlight>
                  <a:srgbClr val="FFFF00"/>
                </a:highlight>
                <a:latin typeface="Segoe UI" panose="020B0502040204020203" pitchFamily="34" charset="0"/>
                <a:ea typeface="Calibri" panose="020F0502020204030204" pitchFamily="34" charset="0"/>
              </a:rPr>
              <a:t>We know you’re curious, and we’re serious!</a:t>
            </a:r>
          </a:p>
          <a:p>
            <a:r>
              <a:rPr lang="en-US" sz="1800" b="1" dirty="0">
                <a:highlight>
                  <a:srgbClr val="FFFF00"/>
                </a:highlight>
                <a:latin typeface="Segoe UI" panose="020B0502040204020203" pitchFamily="34" charset="0"/>
                <a:ea typeface="Calibri" panose="020F0502020204030204" pitchFamily="34" charset="0"/>
              </a:rPr>
              <a:t>Now, Shane, you betta bring it!!!</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AD51196-BED1-4D08-A414-DE780694C2DE}" type="slidenum">
              <a:rPr lang="en-US" smtClean="0"/>
              <a:t>3</a:t>
            </a:fld>
            <a:endParaRPr lang="en-US" dirty="0"/>
          </a:p>
        </p:txBody>
      </p:sp>
    </p:spTree>
    <p:extLst>
      <p:ext uri="{BB962C8B-B14F-4D97-AF65-F5344CB8AC3E}">
        <p14:creationId xmlns:p14="http://schemas.microsoft.com/office/powerpoint/2010/main" val="335482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ea typeface="Calibri" panose="020F0502020204030204" pitchFamily="34" charset="0"/>
              </a:rPr>
              <a:t>We have come to one of the most requested conference topics on our agenda today, which a Recap of the Request to Advertise (RTA) Process. HR Partners </a:t>
            </a:r>
          </a:p>
          <a:p>
            <a:r>
              <a:rPr lang="en-US" sz="1800" dirty="0">
                <a:latin typeface="Segoe UI" panose="020B0502040204020203" pitchFamily="34" charset="0"/>
                <a:ea typeface="Calibri" panose="020F0502020204030204" pitchFamily="34" charset="0"/>
              </a:rPr>
              <a:t>Let me just say this, if I may, it’s not lost on us, here at HR Central, that ALL of Talent Acquisition and Recruiting Processes need to be solidified, clarified, and socialized to our HR Partners in the field. We see you. We feel you. We hear you!  If it’s any consolation, we do currently have a series of trainings for Talent Acquisition and Recruitment processes on the docket for our next HR Teleconferences, which are being presented in three (3) phases:</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One: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RTA Process</a:t>
            </a:r>
            <a:r>
              <a:rPr lang="en-US" sz="1800" b="1" dirty="0">
                <a:latin typeface="Segoe UI" panose="020B0502040204020203" pitchFamily="34" charset="0"/>
                <a:ea typeface="Calibri" panose="020F0502020204030204" pitchFamily="34" charset="0"/>
              </a:rPr>
              <a:t> (A continuation from our last HR Teleconference, and today wanted to give you sequel.) </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Two:</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SOC Process (Next HR Teleconference on February 18)</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Three: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ISP Process (The following HR Teleconference on March 4)</a:t>
            </a:r>
          </a:p>
          <a:p>
            <a:endParaRPr lang="en-US" sz="1800" b="1" dirty="0">
              <a:highlight>
                <a:srgbClr val="FFFF00"/>
              </a:highlight>
              <a:latin typeface="Segoe UI" panose="020B0502040204020203" pitchFamily="34" charset="0"/>
              <a:ea typeface="Calibri" panose="020F0502020204030204" pitchFamily="34" charset="0"/>
            </a:endParaRPr>
          </a:p>
          <a:p>
            <a:r>
              <a:rPr lang="en-US" sz="1800" b="1" dirty="0">
                <a:highlight>
                  <a:srgbClr val="FFFF00"/>
                </a:highlight>
                <a:latin typeface="Segoe UI" panose="020B0502040204020203" pitchFamily="34" charset="0"/>
                <a:ea typeface="Calibri" panose="020F0502020204030204" pitchFamily="34" charset="0"/>
              </a:rPr>
              <a:t>Shane and his team have also been working on some audiovisual tools to help supplement training on their processes, but I’ll Shane tell you about that when he comes to the stage! But for now, somebody just put in the chat, “It’s coming, it’s coming!” </a:t>
            </a:r>
          </a:p>
          <a:p>
            <a:r>
              <a:rPr lang="en-US" sz="1800" b="1" dirty="0">
                <a:highlight>
                  <a:srgbClr val="FFFF00"/>
                </a:highlight>
                <a:latin typeface="Segoe UI" panose="020B0502040204020203" pitchFamily="34" charset="0"/>
                <a:ea typeface="Calibri" panose="020F0502020204030204" pitchFamily="34" charset="0"/>
              </a:rPr>
              <a:t>We know you’re curious, and we’re serious!</a:t>
            </a:r>
          </a:p>
          <a:p>
            <a:r>
              <a:rPr lang="en-US" sz="1800" b="1" dirty="0">
                <a:highlight>
                  <a:srgbClr val="FFFF00"/>
                </a:highlight>
                <a:latin typeface="Segoe UI" panose="020B0502040204020203" pitchFamily="34" charset="0"/>
                <a:ea typeface="Calibri" panose="020F0502020204030204" pitchFamily="34" charset="0"/>
              </a:rPr>
              <a:t>Now, Shane, you betta bring it!!!</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AD51196-BED1-4D08-A414-DE780694C2DE}" type="slidenum">
              <a:rPr lang="en-US" smtClean="0"/>
              <a:t>4</a:t>
            </a:fld>
            <a:endParaRPr lang="en-US" dirty="0"/>
          </a:p>
        </p:txBody>
      </p:sp>
    </p:spTree>
    <p:extLst>
      <p:ext uri="{BB962C8B-B14F-4D97-AF65-F5344CB8AC3E}">
        <p14:creationId xmlns:p14="http://schemas.microsoft.com/office/powerpoint/2010/main" val="1938917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ea typeface="Calibri" panose="020F0502020204030204" pitchFamily="34" charset="0"/>
              </a:rPr>
              <a:t>We have come to one of the most requested conference topics on our agenda today, which a Recap of the Request to Advertise (RTA) Process. HR Partners </a:t>
            </a:r>
          </a:p>
          <a:p>
            <a:r>
              <a:rPr lang="en-US" sz="1800" dirty="0">
                <a:latin typeface="Segoe UI" panose="020B0502040204020203" pitchFamily="34" charset="0"/>
                <a:ea typeface="Calibri" panose="020F0502020204030204" pitchFamily="34" charset="0"/>
              </a:rPr>
              <a:t>Let me just say this, if I may, it’s not lost on us, here at HR Central, that ALL of Talent Acquisition and Recruiting Processes need to be solidified, clarified, and socialized to our HR Partners in the field. We see you. We feel you. We hear you!  If it’s any consolation, we do currently have a series of trainings for Talent Acquisition and Recruitment processes on the docket for our next HR Teleconferences, which are being presented in three (3) phases:</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One: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RTA Process</a:t>
            </a:r>
            <a:r>
              <a:rPr lang="en-US" sz="1800" b="1" dirty="0">
                <a:latin typeface="Segoe UI" panose="020B0502040204020203" pitchFamily="34" charset="0"/>
                <a:ea typeface="Calibri" panose="020F0502020204030204" pitchFamily="34" charset="0"/>
              </a:rPr>
              <a:t> (A continuation from our last HR Teleconference, and today wanted to give you sequel.) </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Two:</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SOC Process (Next HR Teleconference on February 18)</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Three: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ISP Process (The following HR Teleconference on March 4)</a:t>
            </a:r>
          </a:p>
          <a:p>
            <a:endParaRPr lang="en-US" sz="1800" b="1" dirty="0">
              <a:highlight>
                <a:srgbClr val="FFFF00"/>
              </a:highlight>
              <a:latin typeface="Segoe UI" panose="020B0502040204020203" pitchFamily="34" charset="0"/>
              <a:ea typeface="Calibri" panose="020F0502020204030204" pitchFamily="34" charset="0"/>
            </a:endParaRPr>
          </a:p>
          <a:p>
            <a:r>
              <a:rPr lang="en-US" sz="1800" b="1" dirty="0">
                <a:highlight>
                  <a:srgbClr val="FFFF00"/>
                </a:highlight>
                <a:latin typeface="Segoe UI" panose="020B0502040204020203" pitchFamily="34" charset="0"/>
                <a:ea typeface="Calibri" panose="020F0502020204030204" pitchFamily="34" charset="0"/>
              </a:rPr>
              <a:t>Shane and his team have also been working on some audiovisual tools to help supplement training on their processes, but I’ll Shane tell you about that when he comes to the stage! But for now, somebody just put in the chat, “It’s coming, it’s coming!” </a:t>
            </a:r>
          </a:p>
          <a:p>
            <a:r>
              <a:rPr lang="en-US" sz="1800" b="1" dirty="0">
                <a:highlight>
                  <a:srgbClr val="FFFF00"/>
                </a:highlight>
                <a:latin typeface="Segoe UI" panose="020B0502040204020203" pitchFamily="34" charset="0"/>
                <a:ea typeface="Calibri" panose="020F0502020204030204" pitchFamily="34" charset="0"/>
              </a:rPr>
              <a:t>We know you’re curious, and we’re serious!</a:t>
            </a:r>
          </a:p>
          <a:p>
            <a:r>
              <a:rPr lang="en-US" sz="1800" b="1" dirty="0">
                <a:highlight>
                  <a:srgbClr val="FFFF00"/>
                </a:highlight>
                <a:latin typeface="Segoe UI" panose="020B0502040204020203" pitchFamily="34" charset="0"/>
                <a:ea typeface="Calibri" panose="020F0502020204030204" pitchFamily="34" charset="0"/>
              </a:rPr>
              <a:t>Now, Shane, you betta bring it!!!</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AD51196-BED1-4D08-A414-DE780694C2DE}" type="slidenum">
              <a:rPr lang="en-US" smtClean="0"/>
              <a:t>5</a:t>
            </a:fld>
            <a:endParaRPr lang="en-US" dirty="0"/>
          </a:p>
        </p:txBody>
      </p:sp>
    </p:spTree>
    <p:extLst>
      <p:ext uri="{BB962C8B-B14F-4D97-AF65-F5344CB8AC3E}">
        <p14:creationId xmlns:p14="http://schemas.microsoft.com/office/powerpoint/2010/main" val="1519015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ea typeface="Calibri" panose="020F0502020204030204" pitchFamily="34" charset="0"/>
              </a:rPr>
              <a:t>We have come to one of the most requested conference topics on our agenda today, which a Recap of the Request to Advertise (RTA) Process. HR Partners </a:t>
            </a:r>
          </a:p>
          <a:p>
            <a:r>
              <a:rPr lang="en-US" sz="1800" dirty="0">
                <a:latin typeface="Segoe UI" panose="020B0502040204020203" pitchFamily="34" charset="0"/>
                <a:ea typeface="Calibri" panose="020F0502020204030204" pitchFamily="34" charset="0"/>
              </a:rPr>
              <a:t>Let me just say this, if I may, it’s not lost on us, here at HR Central, that ALL of Talent Acquisition and Recruiting Processes need to be solidified, clarified, and socialized to our HR Partners in the field. We see you. We feel you. We hear you!  If it’s any consolation, we do currently have a series of trainings for Talent Acquisition and Recruitment processes on the docket for our next HR Teleconferences, which are being presented in three (3) phases:</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One: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RTA Process</a:t>
            </a:r>
            <a:r>
              <a:rPr lang="en-US" sz="1800" b="1" dirty="0">
                <a:latin typeface="Segoe UI" panose="020B0502040204020203" pitchFamily="34" charset="0"/>
                <a:ea typeface="Calibri" panose="020F0502020204030204" pitchFamily="34" charset="0"/>
              </a:rPr>
              <a:t> (A continuation from our last HR Teleconference, and today wanted to give you sequel.) </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Two:</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SOC Process (Next HR Teleconference on February 18)</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Three: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ISP Process (The following HR Teleconference on March 4)</a:t>
            </a:r>
          </a:p>
          <a:p>
            <a:endParaRPr lang="en-US" sz="1800" b="1" dirty="0">
              <a:highlight>
                <a:srgbClr val="FFFF00"/>
              </a:highlight>
              <a:latin typeface="Segoe UI" panose="020B0502040204020203" pitchFamily="34" charset="0"/>
              <a:ea typeface="Calibri" panose="020F0502020204030204" pitchFamily="34" charset="0"/>
            </a:endParaRPr>
          </a:p>
          <a:p>
            <a:r>
              <a:rPr lang="en-US" sz="1800" b="1" dirty="0">
                <a:highlight>
                  <a:srgbClr val="FFFF00"/>
                </a:highlight>
                <a:latin typeface="Segoe UI" panose="020B0502040204020203" pitchFamily="34" charset="0"/>
                <a:ea typeface="Calibri" panose="020F0502020204030204" pitchFamily="34" charset="0"/>
              </a:rPr>
              <a:t>Shane and his team have also been working on some audiovisual tools to help supplement training on their processes, but I’ll Shane tell you about that when he comes to the stage! But for now, somebody just put in the chat, “It’s coming, it’s coming!” </a:t>
            </a:r>
          </a:p>
          <a:p>
            <a:r>
              <a:rPr lang="en-US" sz="1800" b="1" dirty="0">
                <a:highlight>
                  <a:srgbClr val="FFFF00"/>
                </a:highlight>
                <a:latin typeface="Segoe UI" panose="020B0502040204020203" pitchFamily="34" charset="0"/>
                <a:ea typeface="Calibri" panose="020F0502020204030204" pitchFamily="34" charset="0"/>
              </a:rPr>
              <a:t>We know you’re curious, and we’re serious!</a:t>
            </a:r>
          </a:p>
          <a:p>
            <a:r>
              <a:rPr lang="en-US" sz="1800" b="1" dirty="0">
                <a:highlight>
                  <a:srgbClr val="FFFF00"/>
                </a:highlight>
                <a:latin typeface="Segoe UI" panose="020B0502040204020203" pitchFamily="34" charset="0"/>
                <a:ea typeface="Calibri" panose="020F0502020204030204" pitchFamily="34" charset="0"/>
              </a:rPr>
              <a:t>Now, Shane, you betta bring it!!!</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AD51196-BED1-4D08-A414-DE780694C2DE}" type="slidenum">
              <a:rPr lang="en-US" smtClean="0"/>
              <a:t>6</a:t>
            </a:fld>
            <a:endParaRPr lang="en-US" dirty="0"/>
          </a:p>
        </p:txBody>
      </p:sp>
    </p:spTree>
    <p:extLst>
      <p:ext uri="{BB962C8B-B14F-4D97-AF65-F5344CB8AC3E}">
        <p14:creationId xmlns:p14="http://schemas.microsoft.com/office/powerpoint/2010/main" val="3251266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ea typeface="Calibri" panose="020F0502020204030204" pitchFamily="34" charset="0"/>
              </a:rPr>
              <a:t>We have come to one of the most requested conference topics on our agenda today, which a Recap of the Request to Advertise (RTA) Process. HR Partners </a:t>
            </a:r>
          </a:p>
          <a:p>
            <a:r>
              <a:rPr lang="en-US" sz="1800" dirty="0">
                <a:latin typeface="Segoe UI" panose="020B0502040204020203" pitchFamily="34" charset="0"/>
                <a:ea typeface="Calibri" panose="020F0502020204030204" pitchFamily="34" charset="0"/>
              </a:rPr>
              <a:t>Let me just say this, if I may, it’s not lost on us, here at HR Central, that ALL of Talent Acquisition and Recruiting Processes need to be solidified, clarified, and socialized to our HR Partners in the field. We see you. We feel you. We hear you!  If it’s any consolation, we do currently have a series of trainings for Talent Acquisition and Recruitment processes on the docket for our next HR Teleconferences, which are being presented in three (3) phases:</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One: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RTA Process</a:t>
            </a:r>
            <a:r>
              <a:rPr lang="en-US" sz="1800" b="1" dirty="0">
                <a:latin typeface="Segoe UI" panose="020B0502040204020203" pitchFamily="34" charset="0"/>
                <a:ea typeface="Calibri" panose="020F0502020204030204" pitchFamily="34" charset="0"/>
              </a:rPr>
              <a:t> (A continuation from our last HR Teleconference, and today wanted to give you sequel.) </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Two:</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SOC Process (Next HR Teleconference on February 18)</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Three: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ISP Process (The following HR Teleconference on March 4)</a:t>
            </a:r>
          </a:p>
          <a:p>
            <a:endParaRPr lang="en-US" sz="1800" b="1" dirty="0">
              <a:highlight>
                <a:srgbClr val="FFFF00"/>
              </a:highlight>
              <a:latin typeface="Segoe UI" panose="020B0502040204020203" pitchFamily="34" charset="0"/>
              <a:ea typeface="Calibri" panose="020F0502020204030204" pitchFamily="34" charset="0"/>
            </a:endParaRPr>
          </a:p>
          <a:p>
            <a:r>
              <a:rPr lang="en-US" sz="1800" b="1" dirty="0">
                <a:highlight>
                  <a:srgbClr val="FFFF00"/>
                </a:highlight>
                <a:latin typeface="Segoe UI" panose="020B0502040204020203" pitchFamily="34" charset="0"/>
                <a:ea typeface="Calibri" panose="020F0502020204030204" pitchFamily="34" charset="0"/>
              </a:rPr>
              <a:t>Shane and his team have also been working on some audiovisual tools to help supplement training on their processes, but I’ll Shane tell you about that when he comes to the stage! But for now, somebody just put in the chat, “It’s coming, it’s coming!” </a:t>
            </a:r>
          </a:p>
          <a:p>
            <a:r>
              <a:rPr lang="en-US" sz="1800" b="1" dirty="0">
                <a:highlight>
                  <a:srgbClr val="FFFF00"/>
                </a:highlight>
                <a:latin typeface="Segoe UI" panose="020B0502040204020203" pitchFamily="34" charset="0"/>
                <a:ea typeface="Calibri" panose="020F0502020204030204" pitchFamily="34" charset="0"/>
              </a:rPr>
              <a:t>We know you’re curious, and we’re serious!</a:t>
            </a:r>
          </a:p>
          <a:p>
            <a:r>
              <a:rPr lang="en-US" sz="1800" b="1" dirty="0">
                <a:highlight>
                  <a:srgbClr val="FFFF00"/>
                </a:highlight>
                <a:latin typeface="Segoe UI" panose="020B0502040204020203" pitchFamily="34" charset="0"/>
                <a:ea typeface="Calibri" panose="020F0502020204030204" pitchFamily="34" charset="0"/>
              </a:rPr>
              <a:t>Now, Shane, you betta bring it!!!</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AD51196-BED1-4D08-A414-DE780694C2DE}" type="slidenum">
              <a:rPr lang="en-US" smtClean="0"/>
              <a:t>7</a:t>
            </a:fld>
            <a:endParaRPr lang="en-US" dirty="0"/>
          </a:p>
        </p:txBody>
      </p:sp>
    </p:spTree>
    <p:extLst>
      <p:ext uri="{BB962C8B-B14F-4D97-AF65-F5344CB8AC3E}">
        <p14:creationId xmlns:p14="http://schemas.microsoft.com/office/powerpoint/2010/main" val="1930617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ea typeface="Calibri" panose="020F0502020204030204" pitchFamily="34" charset="0"/>
              </a:rPr>
              <a:t>We have come to one of the most requested conference topics on our agenda today, which a Recap of the Request to Advertise (RTA) Process. HR Partners </a:t>
            </a:r>
          </a:p>
          <a:p>
            <a:r>
              <a:rPr lang="en-US" sz="1800" dirty="0">
                <a:latin typeface="Segoe UI" panose="020B0502040204020203" pitchFamily="34" charset="0"/>
                <a:ea typeface="Calibri" panose="020F0502020204030204" pitchFamily="34" charset="0"/>
              </a:rPr>
              <a:t>Let me just say this, if I may, it’s not lost on us, here at HR Central, that ALL of Talent Acquisition and Recruiting Processes need to be solidified, clarified, and socialized to our HR Partners in the field. We see you. We feel you. We hear you!  If it’s any consolation, we do currently have a series of trainings for Talent Acquisition and Recruitment processes on the docket for our next HR Teleconferences, which are being presented in three (3) phases:</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One: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RTA Process</a:t>
            </a:r>
            <a:r>
              <a:rPr lang="en-US" sz="1800" b="1" dirty="0">
                <a:latin typeface="Segoe UI" panose="020B0502040204020203" pitchFamily="34" charset="0"/>
                <a:ea typeface="Calibri" panose="020F0502020204030204" pitchFamily="34" charset="0"/>
              </a:rPr>
              <a:t> (A continuation from our last HR Teleconference, and today wanted to give you sequel.) </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Two:</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SOC Process (Next HR Teleconference on February 18)</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Three: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ISP Process (The following HR Teleconference on March 4)</a:t>
            </a:r>
          </a:p>
          <a:p>
            <a:endParaRPr lang="en-US" sz="1800" b="1" dirty="0">
              <a:highlight>
                <a:srgbClr val="FFFF00"/>
              </a:highlight>
              <a:latin typeface="Segoe UI" panose="020B0502040204020203" pitchFamily="34" charset="0"/>
              <a:ea typeface="Calibri" panose="020F0502020204030204" pitchFamily="34" charset="0"/>
            </a:endParaRPr>
          </a:p>
          <a:p>
            <a:r>
              <a:rPr lang="en-US" sz="1800" b="1" dirty="0">
                <a:highlight>
                  <a:srgbClr val="FFFF00"/>
                </a:highlight>
                <a:latin typeface="Segoe UI" panose="020B0502040204020203" pitchFamily="34" charset="0"/>
                <a:ea typeface="Calibri" panose="020F0502020204030204" pitchFamily="34" charset="0"/>
              </a:rPr>
              <a:t>Shane and his team have also been working on some audiovisual tools to help supplement training on their processes, but I’ll Shane tell you about that when he comes to the stage! But for now, somebody just put in the chat, “It’s coming, it’s coming!” </a:t>
            </a:r>
          </a:p>
          <a:p>
            <a:r>
              <a:rPr lang="en-US" sz="1800" b="1" dirty="0">
                <a:highlight>
                  <a:srgbClr val="FFFF00"/>
                </a:highlight>
                <a:latin typeface="Segoe UI" panose="020B0502040204020203" pitchFamily="34" charset="0"/>
                <a:ea typeface="Calibri" panose="020F0502020204030204" pitchFamily="34" charset="0"/>
              </a:rPr>
              <a:t>We know you’re curious, and we’re serious!</a:t>
            </a:r>
          </a:p>
          <a:p>
            <a:r>
              <a:rPr lang="en-US" sz="1800" b="1" dirty="0">
                <a:highlight>
                  <a:srgbClr val="FFFF00"/>
                </a:highlight>
                <a:latin typeface="Segoe UI" panose="020B0502040204020203" pitchFamily="34" charset="0"/>
                <a:ea typeface="Calibri" panose="020F0502020204030204" pitchFamily="34" charset="0"/>
              </a:rPr>
              <a:t>Now, Shane, you betta bring it!!!</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AD51196-BED1-4D08-A414-DE780694C2DE}" type="slidenum">
              <a:rPr lang="en-US" smtClean="0"/>
              <a:t>8</a:t>
            </a:fld>
            <a:endParaRPr lang="en-US" dirty="0"/>
          </a:p>
        </p:txBody>
      </p:sp>
    </p:spTree>
    <p:extLst>
      <p:ext uri="{BB962C8B-B14F-4D97-AF65-F5344CB8AC3E}">
        <p14:creationId xmlns:p14="http://schemas.microsoft.com/office/powerpoint/2010/main" val="2438550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ea typeface="Calibri" panose="020F0502020204030204" pitchFamily="34" charset="0"/>
              </a:rPr>
              <a:t>We have come to one of the most requested conference topics on our agenda today, which a Recap of the Request to Advertise (RTA) Process. HR Partners </a:t>
            </a:r>
          </a:p>
          <a:p>
            <a:r>
              <a:rPr lang="en-US" sz="1800" dirty="0">
                <a:latin typeface="Segoe UI" panose="020B0502040204020203" pitchFamily="34" charset="0"/>
                <a:ea typeface="Calibri" panose="020F0502020204030204" pitchFamily="34" charset="0"/>
              </a:rPr>
              <a:t>Let me just say this, if I may, it’s not lost on us, here at HR Central, that ALL of Talent Acquisition and Recruiting Processes need to be solidified, clarified, and socialized to our HR Partners in the field. We see you. We feel you. We hear you!  If it’s any consolation, we do currently have a series of trainings for Talent Acquisition and Recruitment processes on the docket for our next HR Teleconferences, which are being presented in three (3) phases:</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One: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RTA Process</a:t>
            </a:r>
            <a:r>
              <a:rPr lang="en-US" sz="1800" b="1" dirty="0">
                <a:latin typeface="Segoe UI" panose="020B0502040204020203" pitchFamily="34" charset="0"/>
                <a:ea typeface="Calibri" panose="020F0502020204030204" pitchFamily="34" charset="0"/>
              </a:rPr>
              <a:t> (A continuation from our last HR Teleconference, and today wanted to give you sequel.) </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Two:</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SOC Process (Next HR Teleconference on February 18)</a:t>
            </a:r>
            <a:endParaRPr lang="en-US" sz="1800" dirty="0">
              <a:latin typeface="Calibri" panose="020F0502020204030204" pitchFamily="34" charset="0"/>
              <a:ea typeface="Calibri" panose="020F0502020204030204" pitchFamily="34" charset="0"/>
            </a:endParaRPr>
          </a:p>
          <a:p>
            <a:r>
              <a:rPr lang="en-US" sz="1800" dirty="0">
                <a:latin typeface="Segoe UI" panose="020B0502040204020203"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r>
              <a:rPr lang="en-US" sz="1800" b="1" dirty="0">
                <a:latin typeface="Segoe UI" panose="020B0502040204020203" pitchFamily="34" charset="0"/>
                <a:ea typeface="Calibri" panose="020F0502020204030204" pitchFamily="34" charset="0"/>
              </a:rPr>
              <a:t>Phase Three:</a:t>
            </a:r>
            <a:r>
              <a:rPr lang="en-US" sz="1800" dirty="0">
                <a:latin typeface="Segoe UI" panose="020B0502040204020203" pitchFamily="34" charset="0"/>
                <a:ea typeface="Calibri" panose="020F0502020204030204" pitchFamily="34" charset="0"/>
              </a:rPr>
              <a:t> </a:t>
            </a:r>
            <a:r>
              <a:rPr lang="en-US" sz="1800" b="1" dirty="0">
                <a:highlight>
                  <a:srgbClr val="FFFF00"/>
                </a:highlight>
                <a:latin typeface="Segoe UI" panose="020B0502040204020203" pitchFamily="34" charset="0"/>
                <a:ea typeface="Calibri" panose="020F0502020204030204" pitchFamily="34" charset="0"/>
              </a:rPr>
              <a:t>ISP Process (The following HR Teleconference on March 4)</a:t>
            </a:r>
          </a:p>
          <a:p>
            <a:endParaRPr lang="en-US" sz="1800" b="1" dirty="0">
              <a:highlight>
                <a:srgbClr val="FFFF00"/>
              </a:highlight>
              <a:latin typeface="Segoe UI" panose="020B0502040204020203" pitchFamily="34" charset="0"/>
              <a:ea typeface="Calibri" panose="020F0502020204030204" pitchFamily="34" charset="0"/>
            </a:endParaRPr>
          </a:p>
          <a:p>
            <a:r>
              <a:rPr lang="en-US" sz="1800" b="1" dirty="0">
                <a:highlight>
                  <a:srgbClr val="FFFF00"/>
                </a:highlight>
                <a:latin typeface="Segoe UI" panose="020B0502040204020203" pitchFamily="34" charset="0"/>
                <a:ea typeface="Calibri" panose="020F0502020204030204" pitchFamily="34" charset="0"/>
              </a:rPr>
              <a:t>Shane and his team have also been working on some audiovisual tools to help supplement training on their processes, but I’ll Shane tell you about that when he comes to the stage! But for now, somebody just put in the chat, “It’s coming, it’s coming!” </a:t>
            </a:r>
          </a:p>
          <a:p>
            <a:r>
              <a:rPr lang="en-US" sz="1800" b="1" dirty="0">
                <a:highlight>
                  <a:srgbClr val="FFFF00"/>
                </a:highlight>
                <a:latin typeface="Segoe UI" panose="020B0502040204020203" pitchFamily="34" charset="0"/>
                <a:ea typeface="Calibri" panose="020F0502020204030204" pitchFamily="34" charset="0"/>
              </a:rPr>
              <a:t>We know you’re curious, and we’re serious!</a:t>
            </a:r>
          </a:p>
          <a:p>
            <a:r>
              <a:rPr lang="en-US" sz="1800" b="1" dirty="0">
                <a:highlight>
                  <a:srgbClr val="FFFF00"/>
                </a:highlight>
                <a:latin typeface="Segoe UI" panose="020B0502040204020203" pitchFamily="34" charset="0"/>
                <a:ea typeface="Calibri" panose="020F0502020204030204" pitchFamily="34" charset="0"/>
              </a:rPr>
              <a:t>Now, Shane, you betta bring it!!!</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AD51196-BED1-4D08-A414-DE780694C2DE}" type="slidenum">
              <a:rPr lang="en-US" smtClean="0"/>
              <a:t>9</a:t>
            </a:fld>
            <a:endParaRPr lang="en-US" dirty="0"/>
          </a:p>
        </p:txBody>
      </p:sp>
    </p:spTree>
    <p:extLst>
      <p:ext uri="{BB962C8B-B14F-4D97-AF65-F5344CB8AC3E}">
        <p14:creationId xmlns:p14="http://schemas.microsoft.com/office/powerpoint/2010/main" val="1068342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englishwithoutend.blogspot.com/2018/02/social-media-and-recruitment-opinion.html" TargetMode="Externa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butismileanyway.wordpress.com/2015/03/27/thank-yo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1.jpe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65BC16-463F-484F-AC76-5D6C0ABC06B5}"/>
              </a:ext>
            </a:extLst>
          </p:cNvPr>
          <p:cNvPicPr>
            <a:picLocks noChangeAspect="1"/>
          </p:cNvPicPr>
          <p:nvPr/>
        </p:nvPicPr>
        <p:blipFill>
          <a:blip r:embed="rId3"/>
          <a:stretch>
            <a:fillRect/>
          </a:stretch>
        </p:blipFill>
        <p:spPr>
          <a:xfrm>
            <a:off x="0" y="0"/>
            <a:ext cx="12192000" cy="1752600"/>
          </a:xfrm>
          <a:prstGeom prst="rect">
            <a:avLst/>
          </a:prstGeom>
        </p:spPr>
      </p:pic>
      <p:sp>
        <p:nvSpPr>
          <p:cNvPr id="4" name="TextBox 3">
            <a:extLst>
              <a:ext uri="{FF2B5EF4-FFF2-40B4-BE49-F238E27FC236}">
                <a16:creationId xmlns:a16="http://schemas.microsoft.com/office/drawing/2014/main" id="{27CBC5D5-E707-E7ED-AF34-FB41BEE2C7CD}"/>
              </a:ext>
            </a:extLst>
          </p:cNvPr>
          <p:cNvSpPr txBox="1"/>
          <p:nvPr/>
        </p:nvSpPr>
        <p:spPr>
          <a:xfrm>
            <a:off x="7589520" y="1752600"/>
            <a:ext cx="4602480" cy="5139869"/>
          </a:xfrm>
          <a:prstGeom prst="rect">
            <a:avLst/>
          </a:prstGeom>
          <a:noFill/>
        </p:spPr>
        <p:txBody>
          <a:bodyPr wrap="square" rtlCol="0">
            <a:spAutoFit/>
          </a:bodyPr>
          <a:lstStyle/>
          <a:p>
            <a:pPr algn="ctr"/>
            <a:r>
              <a:rPr lang="en-US" sz="4000" dirty="0">
                <a:solidFill>
                  <a:schemeClr val="accent5">
                    <a:lumMod val="75000"/>
                  </a:schemeClr>
                </a:solidFill>
                <a:latin typeface="Arial Black" panose="020B0A04020102020204" pitchFamily="34" charset="0"/>
              </a:rPr>
              <a:t>Facebook </a:t>
            </a:r>
          </a:p>
          <a:p>
            <a:pPr algn="ctr"/>
            <a:r>
              <a:rPr lang="en-US" sz="4000" dirty="0">
                <a:solidFill>
                  <a:schemeClr val="accent5">
                    <a:lumMod val="75000"/>
                  </a:schemeClr>
                </a:solidFill>
                <a:latin typeface="Arial Black" panose="020B0A04020102020204" pitchFamily="34" charset="0"/>
              </a:rPr>
              <a:t>Leads</a:t>
            </a:r>
          </a:p>
          <a:p>
            <a:pPr marL="571500" indent="-571500">
              <a:buFont typeface="Arial" panose="020B0604020202020204" pitchFamily="34" charset="0"/>
              <a:buChar char="•"/>
            </a:pPr>
            <a:r>
              <a:rPr lang="en-US" sz="3600" dirty="0">
                <a:latin typeface="Arial Black" panose="020B0A04020102020204" pitchFamily="34" charset="0"/>
              </a:rPr>
              <a:t>Lessons Learned</a:t>
            </a:r>
          </a:p>
          <a:p>
            <a:endParaRPr lang="en-US" sz="500" dirty="0">
              <a:latin typeface="Arial Black" panose="020B0A04020102020204" pitchFamily="34" charset="0"/>
            </a:endParaRPr>
          </a:p>
          <a:p>
            <a:endParaRPr lang="en-US" sz="1100" dirty="0">
              <a:latin typeface="Arial Black" panose="020B0A04020102020204" pitchFamily="34" charset="0"/>
            </a:endParaRPr>
          </a:p>
          <a:p>
            <a:pPr marL="571500" indent="-571500">
              <a:buFont typeface="Arial" panose="020B0604020202020204" pitchFamily="34" charset="0"/>
              <a:buChar char="•"/>
            </a:pPr>
            <a:r>
              <a:rPr lang="en-US" sz="3600" dirty="0">
                <a:latin typeface="Arial Black" panose="020B0A04020102020204" pitchFamily="34" charset="0"/>
              </a:rPr>
              <a:t>Successes</a:t>
            </a:r>
          </a:p>
          <a:p>
            <a:endParaRPr lang="en-US" sz="300" dirty="0">
              <a:latin typeface="Arial Black" panose="020B0A04020102020204" pitchFamily="34" charset="0"/>
            </a:endParaRPr>
          </a:p>
          <a:p>
            <a:endParaRPr lang="en-US" sz="1600" dirty="0">
              <a:latin typeface="Arial Black" panose="020B0A04020102020204" pitchFamily="34" charset="0"/>
            </a:endParaRPr>
          </a:p>
          <a:p>
            <a:pPr marL="571500" indent="-571500">
              <a:buFont typeface="Arial" panose="020B0604020202020204" pitchFamily="34" charset="0"/>
              <a:buChar char="•"/>
            </a:pPr>
            <a:r>
              <a:rPr lang="en-US" sz="3600" dirty="0">
                <a:latin typeface="Arial Black" panose="020B0A04020102020204" pitchFamily="34" charset="0"/>
              </a:rPr>
              <a:t>Failures</a:t>
            </a:r>
          </a:p>
          <a:p>
            <a:endParaRPr lang="en-US" sz="4400" dirty="0">
              <a:solidFill>
                <a:schemeClr val="bg2">
                  <a:lumMod val="90000"/>
                </a:schemeClr>
              </a:solidFill>
              <a:latin typeface="Arial Black" panose="020B0A04020102020204" pitchFamily="34" charset="0"/>
            </a:endParaRPr>
          </a:p>
          <a:p>
            <a:endParaRPr lang="en-US" dirty="0"/>
          </a:p>
        </p:txBody>
      </p:sp>
      <p:pic>
        <p:nvPicPr>
          <p:cNvPr id="9" name="Picture 8">
            <a:extLst>
              <a:ext uri="{FF2B5EF4-FFF2-40B4-BE49-F238E27FC236}">
                <a16:creationId xmlns:a16="http://schemas.microsoft.com/office/drawing/2014/main" id="{FD8C581D-CF15-FEFB-0912-1614B61752C3}"/>
              </a:ext>
            </a:extLst>
          </p:cNvPr>
          <p:cNvPicPr>
            <a:picLocks noChangeAspect="1"/>
          </p:cNvPicPr>
          <p:nvPr/>
        </p:nvPicPr>
        <p:blipFill>
          <a:blip r:embed="rId4">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1838601"/>
            <a:ext cx="7589520" cy="4245381"/>
          </a:xfrm>
          <a:prstGeom prst="rect">
            <a:avLst/>
          </a:prstGeom>
        </p:spPr>
      </p:pic>
    </p:spTree>
    <p:extLst>
      <p:ext uri="{BB962C8B-B14F-4D97-AF65-F5344CB8AC3E}">
        <p14:creationId xmlns:p14="http://schemas.microsoft.com/office/powerpoint/2010/main" val="84067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65BC16-463F-484F-AC76-5D6C0ABC06B5}"/>
              </a:ext>
            </a:extLst>
          </p:cNvPr>
          <p:cNvPicPr>
            <a:picLocks noChangeAspect="1"/>
          </p:cNvPicPr>
          <p:nvPr/>
        </p:nvPicPr>
        <p:blipFill>
          <a:blip r:embed="rId3"/>
          <a:stretch>
            <a:fillRect/>
          </a:stretch>
        </p:blipFill>
        <p:spPr>
          <a:xfrm>
            <a:off x="0" y="0"/>
            <a:ext cx="12192000" cy="1752600"/>
          </a:xfrm>
          <a:prstGeom prst="rect">
            <a:avLst/>
          </a:prstGeom>
        </p:spPr>
      </p:pic>
      <p:sp>
        <p:nvSpPr>
          <p:cNvPr id="4" name="TextBox 3">
            <a:extLst>
              <a:ext uri="{FF2B5EF4-FFF2-40B4-BE49-F238E27FC236}">
                <a16:creationId xmlns:a16="http://schemas.microsoft.com/office/drawing/2014/main" id="{27CBC5D5-E707-E7ED-AF34-FB41BEE2C7CD}"/>
              </a:ext>
            </a:extLst>
          </p:cNvPr>
          <p:cNvSpPr txBox="1"/>
          <p:nvPr/>
        </p:nvSpPr>
        <p:spPr>
          <a:xfrm>
            <a:off x="1" y="1752600"/>
            <a:ext cx="12192000" cy="4420762"/>
          </a:xfrm>
          <a:prstGeom prst="rect">
            <a:avLst/>
          </a:prstGeom>
          <a:noFill/>
        </p:spPr>
        <p:txBody>
          <a:bodyPr wrap="square" rtlCol="0">
            <a:spAutoFit/>
          </a:bodyPr>
          <a:lstStyle/>
          <a:p>
            <a:pPr marL="0" marR="0" algn="ctr">
              <a:lnSpc>
                <a:spcPct val="107000"/>
              </a:lnSpc>
              <a:spcBef>
                <a:spcPts val="0"/>
              </a:spcBef>
              <a:spcAft>
                <a:spcPts val="800"/>
              </a:spcAft>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Facebook Leads: Successes</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Increased Reach:</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Social media platforms provide recruiters with a vast audience reach that goes beyond traditional recruitment channels. </a:t>
            </a:r>
          </a:p>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By effectively leveraging these platforms, recruiters have successfully reached and engaged with a larger pool of potential candidates.</a:t>
            </a:r>
          </a:p>
        </p:txBody>
      </p:sp>
    </p:spTree>
    <p:extLst>
      <p:ext uri="{BB962C8B-B14F-4D97-AF65-F5344CB8AC3E}">
        <p14:creationId xmlns:p14="http://schemas.microsoft.com/office/powerpoint/2010/main" val="2438258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65BC16-463F-484F-AC76-5D6C0ABC06B5}"/>
              </a:ext>
            </a:extLst>
          </p:cNvPr>
          <p:cNvPicPr>
            <a:picLocks noChangeAspect="1"/>
          </p:cNvPicPr>
          <p:nvPr/>
        </p:nvPicPr>
        <p:blipFill>
          <a:blip r:embed="rId3"/>
          <a:stretch>
            <a:fillRect/>
          </a:stretch>
        </p:blipFill>
        <p:spPr>
          <a:xfrm>
            <a:off x="0" y="0"/>
            <a:ext cx="12192000" cy="1752600"/>
          </a:xfrm>
          <a:prstGeom prst="rect">
            <a:avLst/>
          </a:prstGeom>
        </p:spPr>
      </p:pic>
      <p:sp>
        <p:nvSpPr>
          <p:cNvPr id="4" name="TextBox 3">
            <a:extLst>
              <a:ext uri="{FF2B5EF4-FFF2-40B4-BE49-F238E27FC236}">
                <a16:creationId xmlns:a16="http://schemas.microsoft.com/office/drawing/2014/main" id="{27CBC5D5-E707-E7ED-AF34-FB41BEE2C7CD}"/>
              </a:ext>
            </a:extLst>
          </p:cNvPr>
          <p:cNvSpPr txBox="1"/>
          <p:nvPr/>
        </p:nvSpPr>
        <p:spPr>
          <a:xfrm>
            <a:off x="1" y="1752600"/>
            <a:ext cx="12192000" cy="4420762"/>
          </a:xfrm>
          <a:prstGeom prst="rect">
            <a:avLst/>
          </a:prstGeom>
          <a:noFill/>
        </p:spPr>
        <p:txBody>
          <a:bodyPr wrap="square" rtlCol="0">
            <a:spAutoFit/>
          </a:bodyPr>
          <a:lstStyle/>
          <a:p>
            <a:pPr marL="0" marR="0" algn="ctr">
              <a:lnSpc>
                <a:spcPct val="107000"/>
              </a:lnSpc>
              <a:spcBef>
                <a:spcPts val="0"/>
              </a:spcBef>
              <a:spcAft>
                <a:spcPts val="800"/>
              </a:spcAft>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Facebook Leads: Successes</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Enhanced Branding:</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Social media outlets have allowed recruiters to showcase their DJJ’s unique employer brand. </a:t>
            </a:r>
          </a:p>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By sharing compelling content, employee testimonials, and company updates, recruiters have successfully enhanced their employer brand perception, attracting candidates who resonate with their DJJ’s culture and values.</a:t>
            </a:r>
          </a:p>
        </p:txBody>
      </p:sp>
    </p:spTree>
    <p:extLst>
      <p:ext uri="{BB962C8B-B14F-4D97-AF65-F5344CB8AC3E}">
        <p14:creationId xmlns:p14="http://schemas.microsoft.com/office/powerpoint/2010/main" val="2771948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65BC16-463F-484F-AC76-5D6C0ABC06B5}"/>
              </a:ext>
            </a:extLst>
          </p:cNvPr>
          <p:cNvPicPr>
            <a:picLocks noChangeAspect="1"/>
          </p:cNvPicPr>
          <p:nvPr/>
        </p:nvPicPr>
        <p:blipFill>
          <a:blip r:embed="rId3"/>
          <a:stretch>
            <a:fillRect/>
          </a:stretch>
        </p:blipFill>
        <p:spPr>
          <a:xfrm>
            <a:off x="0" y="0"/>
            <a:ext cx="12192000" cy="1752600"/>
          </a:xfrm>
          <a:prstGeom prst="rect">
            <a:avLst/>
          </a:prstGeom>
        </p:spPr>
      </p:pic>
      <p:sp>
        <p:nvSpPr>
          <p:cNvPr id="4" name="TextBox 3">
            <a:extLst>
              <a:ext uri="{FF2B5EF4-FFF2-40B4-BE49-F238E27FC236}">
                <a16:creationId xmlns:a16="http://schemas.microsoft.com/office/drawing/2014/main" id="{27CBC5D5-E707-E7ED-AF34-FB41BEE2C7CD}"/>
              </a:ext>
            </a:extLst>
          </p:cNvPr>
          <p:cNvSpPr txBox="1"/>
          <p:nvPr/>
        </p:nvSpPr>
        <p:spPr>
          <a:xfrm>
            <a:off x="1" y="1752600"/>
            <a:ext cx="12192000" cy="3827971"/>
          </a:xfrm>
          <a:prstGeom prst="rect">
            <a:avLst/>
          </a:prstGeom>
          <a:noFill/>
        </p:spPr>
        <p:txBody>
          <a:bodyPr wrap="square" rtlCol="0">
            <a:spAutoFit/>
          </a:bodyPr>
          <a:lstStyle/>
          <a:p>
            <a:pPr marL="0" marR="0" algn="ctr">
              <a:lnSpc>
                <a:spcPct val="107000"/>
              </a:lnSpc>
              <a:spcBef>
                <a:spcPts val="0"/>
              </a:spcBef>
              <a:spcAft>
                <a:spcPts val="800"/>
              </a:spcAft>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Facebook Leads: Successes</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Streamlined Lead Capture:</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Facebook's lead forms and other social media lead generation tools have proven effective in capturing essential candidate information. </a:t>
            </a:r>
          </a:p>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Recruiters have successfully streamlined the lead capture process, enabling efficient data collection and follow-up.</a:t>
            </a:r>
          </a:p>
        </p:txBody>
      </p:sp>
    </p:spTree>
    <p:extLst>
      <p:ext uri="{BB962C8B-B14F-4D97-AF65-F5344CB8AC3E}">
        <p14:creationId xmlns:p14="http://schemas.microsoft.com/office/powerpoint/2010/main" val="2788581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65BC16-463F-484F-AC76-5D6C0ABC06B5}"/>
              </a:ext>
            </a:extLst>
          </p:cNvPr>
          <p:cNvPicPr>
            <a:picLocks noChangeAspect="1"/>
          </p:cNvPicPr>
          <p:nvPr/>
        </p:nvPicPr>
        <p:blipFill>
          <a:blip r:embed="rId3"/>
          <a:stretch>
            <a:fillRect/>
          </a:stretch>
        </p:blipFill>
        <p:spPr>
          <a:xfrm>
            <a:off x="0" y="0"/>
            <a:ext cx="12192000" cy="1752600"/>
          </a:xfrm>
          <a:prstGeom prst="rect">
            <a:avLst/>
          </a:prstGeom>
        </p:spPr>
      </p:pic>
      <p:sp>
        <p:nvSpPr>
          <p:cNvPr id="4" name="TextBox 3">
            <a:extLst>
              <a:ext uri="{FF2B5EF4-FFF2-40B4-BE49-F238E27FC236}">
                <a16:creationId xmlns:a16="http://schemas.microsoft.com/office/drawing/2014/main" id="{27CBC5D5-E707-E7ED-AF34-FB41BEE2C7CD}"/>
              </a:ext>
            </a:extLst>
          </p:cNvPr>
          <p:cNvSpPr txBox="1"/>
          <p:nvPr/>
        </p:nvSpPr>
        <p:spPr>
          <a:xfrm>
            <a:off x="1" y="1752600"/>
            <a:ext cx="12192000" cy="3827971"/>
          </a:xfrm>
          <a:prstGeom prst="rect">
            <a:avLst/>
          </a:prstGeom>
          <a:noFill/>
        </p:spPr>
        <p:txBody>
          <a:bodyPr wrap="square" rtlCol="0">
            <a:spAutoFit/>
          </a:bodyPr>
          <a:lstStyle/>
          <a:p>
            <a:pPr marL="0" marR="0" algn="ctr">
              <a:lnSpc>
                <a:spcPct val="107000"/>
              </a:lnSpc>
              <a:spcBef>
                <a:spcPts val="0"/>
              </a:spcBef>
              <a:spcAft>
                <a:spcPts val="800"/>
              </a:spcAft>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Facebook Leads: Failures</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Ineffective Targeting:</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Poor targeting can result in low-quality leads or reaching an irrelevant audience. </a:t>
            </a:r>
          </a:p>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Recruiters have encountered challenges when their campaigns did not effectively narrow down the target audience, resulting in low conversion rates and wasted resources.</a:t>
            </a:r>
          </a:p>
        </p:txBody>
      </p:sp>
    </p:spTree>
    <p:extLst>
      <p:ext uri="{BB962C8B-B14F-4D97-AF65-F5344CB8AC3E}">
        <p14:creationId xmlns:p14="http://schemas.microsoft.com/office/powerpoint/2010/main" val="4152468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65BC16-463F-484F-AC76-5D6C0ABC06B5}"/>
              </a:ext>
            </a:extLst>
          </p:cNvPr>
          <p:cNvPicPr>
            <a:picLocks noChangeAspect="1"/>
          </p:cNvPicPr>
          <p:nvPr/>
        </p:nvPicPr>
        <p:blipFill>
          <a:blip r:embed="rId3"/>
          <a:stretch>
            <a:fillRect/>
          </a:stretch>
        </p:blipFill>
        <p:spPr>
          <a:xfrm>
            <a:off x="0" y="0"/>
            <a:ext cx="12192000" cy="1752600"/>
          </a:xfrm>
          <a:prstGeom prst="rect">
            <a:avLst/>
          </a:prstGeom>
        </p:spPr>
      </p:pic>
      <p:sp>
        <p:nvSpPr>
          <p:cNvPr id="4" name="TextBox 3">
            <a:extLst>
              <a:ext uri="{FF2B5EF4-FFF2-40B4-BE49-F238E27FC236}">
                <a16:creationId xmlns:a16="http://schemas.microsoft.com/office/drawing/2014/main" id="{27CBC5D5-E707-E7ED-AF34-FB41BEE2C7CD}"/>
              </a:ext>
            </a:extLst>
          </p:cNvPr>
          <p:cNvSpPr txBox="1"/>
          <p:nvPr/>
        </p:nvSpPr>
        <p:spPr>
          <a:xfrm>
            <a:off x="1" y="1752600"/>
            <a:ext cx="12192000" cy="4420762"/>
          </a:xfrm>
          <a:prstGeom prst="rect">
            <a:avLst/>
          </a:prstGeom>
          <a:noFill/>
        </p:spPr>
        <p:txBody>
          <a:bodyPr wrap="square" rtlCol="0">
            <a:spAutoFit/>
          </a:bodyPr>
          <a:lstStyle/>
          <a:p>
            <a:pPr marL="0" marR="0" algn="ctr">
              <a:lnSpc>
                <a:spcPct val="107000"/>
              </a:lnSpc>
              <a:spcBef>
                <a:spcPts val="0"/>
              </a:spcBef>
              <a:spcAft>
                <a:spcPts val="800"/>
              </a:spcAft>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Facebook Leads: Failures</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Lack of Engagement: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Simply posting job openings without actively engaging with the audience may lead to limited interaction and interest. </a:t>
            </a:r>
          </a:p>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Recruiters have learned that actively responding to comments, messages, and inquiries is crucial for building relationships with potential candidates and increasing engagement.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1278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65BC16-463F-484F-AC76-5D6C0ABC06B5}"/>
              </a:ext>
            </a:extLst>
          </p:cNvPr>
          <p:cNvPicPr>
            <a:picLocks noChangeAspect="1"/>
          </p:cNvPicPr>
          <p:nvPr/>
        </p:nvPicPr>
        <p:blipFill>
          <a:blip r:embed="rId3"/>
          <a:stretch>
            <a:fillRect/>
          </a:stretch>
        </p:blipFill>
        <p:spPr>
          <a:xfrm>
            <a:off x="0" y="0"/>
            <a:ext cx="12192000" cy="1752600"/>
          </a:xfrm>
          <a:prstGeom prst="rect">
            <a:avLst/>
          </a:prstGeom>
        </p:spPr>
      </p:pic>
      <p:sp>
        <p:nvSpPr>
          <p:cNvPr id="4" name="TextBox 3">
            <a:extLst>
              <a:ext uri="{FF2B5EF4-FFF2-40B4-BE49-F238E27FC236}">
                <a16:creationId xmlns:a16="http://schemas.microsoft.com/office/drawing/2014/main" id="{27CBC5D5-E707-E7ED-AF34-FB41BEE2C7CD}"/>
              </a:ext>
            </a:extLst>
          </p:cNvPr>
          <p:cNvSpPr txBox="1"/>
          <p:nvPr/>
        </p:nvSpPr>
        <p:spPr>
          <a:xfrm>
            <a:off x="1" y="1864564"/>
            <a:ext cx="12192000" cy="4910960"/>
          </a:xfrm>
          <a:prstGeom prst="rect">
            <a:avLst/>
          </a:prstGeom>
          <a:noFill/>
        </p:spPr>
        <p:txBody>
          <a:bodyPr wrap="square" rtlCol="0">
            <a:spAutoFit/>
          </a:bodyPr>
          <a:lstStyle/>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In summary, social media outlets, including Facebook, LinkedIn, Twitter, and Instagram, offer powerful tools for recruiters to generate leads and identify potential candidates. </a:t>
            </a:r>
          </a:p>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By leveraging the unique features of each platform, crafting engaging content, nurturing leads, and continuously analyzing performance, recruiters can harness the reach and targeting capabilities of social media to attract qualified candidates and achieve successful recruiting outcomes.</a:t>
            </a:r>
          </a:p>
        </p:txBody>
      </p:sp>
    </p:spTree>
    <p:extLst>
      <p:ext uri="{BB962C8B-B14F-4D97-AF65-F5344CB8AC3E}">
        <p14:creationId xmlns:p14="http://schemas.microsoft.com/office/powerpoint/2010/main" val="3408443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 name="Graphic 2876" descr="Social network with solid fill">
            <a:extLst>
              <a:ext uri="{FF2B5EF4-FFF2-40B4-BE49-F238E27FC236}">
                <a16:creationId xmlns:a16="http://schemas.microsoft.com/office/drawing/2014/main" id="{16ABA014-D7AA-4B10-87C5-1E66F9C607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85514" y="3256472"/>
            <a:ext cx="458205" cy="458205"/>
          </a:xfrm>
          <a:prstGeom prst="rect">
            <a:avLst/>
          </a:prstGeom>
        </p:spPr>
      </p:pic>
      <p:pic>
        <p:nvPicPr>
          <p:cNvPr id="29" name="Picture 6">
            <a:extLst>
              <a:ext uri="{FF2B5EF4-FFF2-40B4-BE49-F238E27FC236}">
                <a16:creationId xmlns:a16="http://schemas.microsoft.com/office/drawing/2014/main" id="{8BD93FFD-40E2-4C4F-868A-9ED3C1E8A055}"/>
              </a:ext>
            </a:extLst>
          </p:cNvPr>
          <p:cNvPicPr>
            <a:picLocks noChangeAspect="1"/>
          </p:cNvPicPr>
          <p:nvPr/>
        </p:nvPicPr>
        <p:blipFill>
          <a:blip r:embed="rId5"/>
          <a:stretch>
            <a:fillRect/>
          </a:stretch>
        </p:blipFill>
        <p:spPr>
          <a:xfrm>
            <a:off x="0" y="0"/>
            <a:ext cx="12192000" cy="1752600"/>
          </a:xfrm>
          <a:prstGeom prst="rect">
            <a:avLst/>
          </a:prstGeom>
        </p:spPr>
      </p:pic>
      <p:pic>
        <p:nvPicPr>
          <p:cNvPr id="6" name="Picture 5" descr="A close up of a keyboard&#10;&#10;Description automatically generated with medium confidence">
            <a:extLst>
              <a:ext uri="{FF2B5EF4-FFF2-40B4-BE49-F238E27FC236}">
                <a16:creationId xmlns:a16="http://schemas.microsoft.com/office/drawing/2014/main" id="{715D8646-AD56-C1C8-441C-60ABA758317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0" y="1663441"/>
            <a:ext cx="12192000" cy="5307513"/>
          </a:xfrm>
          <a:prstGeom prst="rect">
            <a:avLst/>
          </a:prstGeom>
        </p:spPr>
      </p:pic>
    </p:spTree>
    <p:extLst>
      <p:ext uri="{BB962C8B-B14F-4D97-AF65-F5344CB8AC3E}">
        <p14:creationId xmlns:p14="http://schemas.microsoft.com/office/powerpoint/2010/main" val="3518062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65BC16-463F-484F-AC76-5D6C0ABC06B5}"/>
              </a:ext>
            </a:extLst>
          </p:cNvPr>
          <p:cNvPicPr>
            <a:picLocks noChangeAspect="1"/>
          </p:cNvPicPr>
          <p:nvPr/>
        </p:nvPicPr>
        <p:blipFill>
          <a:blip r:embed="rId3"/>
          <a:stretch>
            <a:fillRect/>
          </a:stretch>
        </p:blipFill>
        <p:spPr>
          <a:xfrm>
            <a:off x="0" y="0"/>
            <a:ext cx="12192000" cy="1752600"/>
          </a:xfrm>
          <a:prstGeom prst="rect">
            <a:avLst/>
          </a:prstGeom>
        </p:spPr>
      </p:pic>
      <p:sp>
        <p:nvSpPr>
          <p:cNvPr id="4" name="TextBox 3">
            <a:extLst>
              <a:ext uri="{FF2B5EF4-FFF2-40B4-BE49-F238E27FC236}">
                <a16:creationId xmlns:a16="http://schemas.microsoft.com/office/drawing/2014/main" id="{27CBC5D5-E707-E7ED-AF34-FB41BEE2C7CD}"/>
              </a:ext>
            </a:extLst>
          </p:cNvPr>
          <p:cNvSpPr txBox="1"/>
          <p:nvPr/>
        </p:nvSpPr>
        <p:spPr>
          <a:xfrm>
            <a:off x="1" y="1752600"/>
            <a:ext cx="12192000" cy="4420762"/>
          </a:xfrm>
          <a:prstGeom prst="rect">
            <a:avLst/>
          </a:prstGeom>
          <a:noFill/>
        </p:spPr>
        <p:txBody>
          <a:bodyPr wrap="square" rtlCol="0">
            <a:spAutoFit/>
          </a:bodyPr>
          <a:lstStyle/>
          <a:p>
            <a:pPr marL="0" marR="0" algn="ctr">
              <a:lnSpc>
                <a:spcPct val="107000"/>
              </a:lnSpc>
              <a:spcBef>
                <a:spcPts val="0"/>
              </a:spcBef>
              <a:spcAft>
                <a:spcPts val="800"/>
              </a:spcAft>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Facebook Leads: </a:t>
            </a:r>
            <a:r>
              <a:rPr lang="en-US" sz="3600" b="1" kern="100" dirty="0">
                <a:latin typeface="Calibri" panose="020F0502020204030204" pitchFamily="34" charset="0"/>
                <a:ea typeface="Calibri" panose="020F0502020204030204" pitchFamily="34" charset="0"/>
                <a:cs typeface="Times New Roman" panose="02020603050405020304" pitchFamily="18" charset="0"/>
              </a:rPr>
              <a:t>Overview</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In today's digital age, social media platforms have become powerful tools for various aspects of business, including recruitment. </a:t>
            </a:r>
          </a:p>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Facebook, being one of the most popular platforms with a vast user base, offers a valuable opportunity to generate leads for recruiting purposes. </a:t>
            </a:r>
          </a:p>
        </p:txBody>
      </p:sp>
    </p:spTree>
    <p:extLst>
      <p:ext uri="{BB962C8B-B14F-4D97-AF65-F5344CB8AC3E}">
        <p14:creationId xmlns:p14="http://schemas.microsoft.com/office/powerpoint/2010/main" val="27570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65BC16-463F-484F-AC76-5D6C0ABC06B5}"/>
              </a:ext>
            </a:extLst>
          </p:cNvPr>
          <p:cNvPicPr>
            <a:picLocks noChangeAspect="1"/>
          </p:cNvPicPr>
          <p:nvPr/>
        </p:nvPicPr>
        <p:blipFill>
          <a:blip r:embed="rId3"/>
          <a:stretch>
            <a:fillRect/>
          </a:stretch>
        </p:blipFill>
        <p:spPr>
          <a:xfrm>
            <a:off x="0" y="0"/>
            <a:ext cx="12192000" cy="1752600"/>
          </a:xfrm>
          <a:prstGeom prst="rect">
            <a:avLst/>
          </a:prstGeom>
        </p:spPr>
      </p:pic>
      <p:sp>
        <p:nvSpPr>
          <p:cNvPr id="4" name="TextBox 3">
            <a:extLst>
              <a:ext uri="{FF2B5EF4-FFF2-40B4-BE49-F238E27FC236}">
                <a16:creationId xmlns:a16="http://schemas.microsoft.com/office/drawing/2014/main" id="{27CBC5D5-E707-E7ED-AF34-FB41BEE2C7CD}"/>
              </a:ext>
            </a:extLst>
          </p:cNvPr>
          <p:cNvSpPr txBox="1"/>
          <p:nvPr/>
        </p:nvSpPr>
        <p:spPr>
          <a:xfrm>
            <a:off x="1" y="1752600"/>
            <a:ext cx="12192000" cy="4420762"/>
          </a:xfrm>
          <a:prstGeom prst="rect">
            <a:avLst/>
          </a:prstGeom>
          <a:noFill/>
        </p:spPr>
        <p:txBody>
          <a:bodyPr wrap="square" rtlCol="0">
            <a:spAutoFit/>
          </a:bodyPr>
          <a:lstStyle/>
          <a:p>
            <a:pPr marL="0" marR="0" algn="ctr">
              <a:lnSpc>
                <a:spcPct val="107000"/>
              </a:lnSpc>
              <a:spcBef>
                <a:spcPts val="0"/>
              </a:spcBef>
              <a:spcAft>
                <a:spcPts val="800"/>
              </a:spcAft>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Facebook Leads: Lessons Learned</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By leveraging the Facebook leads strategically, we tap into a large pool of potential candidates and streamline their recruitment.</a:t>
            </a:r>
          </a:p>
          <a:p>
            <a:pPr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Facebook Leads provides an effective way to capture information from individuals who express interest in a particular opportunity with the Department of Juvenile Justice (DJJ). </a:t>
            </a:r>
          </a:p>
        </p:txBody>
      </p:sp>
    </p:spTree>
    <p:extLst>
      <p:ext uri="{BB962C8B-B14F-4D97-AF65-F5344CB8AC3E}">
        <p14:creationId xmlns:p14="http://schemas.microsoft.com/office/powerpoint/2010/main" val="3263255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65BC16-463F-484F-AC76-5D6C0ABC06B5}"/>
              </a:ext>
            </a:extLst>
          </p:cNvPr>
          <p:cNvPicPr>
            <a:picLocks noChangeAspect="1"/>
          </p:cNvPicPr>
          <p:nvPr/>
        </p:nvPicPr>
        <p:blipFill>
          <a:blip r:embed="rId3"/>
          <a:stretch>
            <a:fillRect/>
          </a:stretch>
        </p:blipFill>
        <p:spPr>
          <a:xfrm>
            <a:off x="0" y="0"/>
            <a:ext cx="12192000" cy="1752600"/>
          </a:xfrm>
          <a:prstGeom prst="rect">
            <a:avLst/>
          </a:prstGeom>
        </p:spPr>
      </p:pic>
      <p:sp>
        <p:nvSpPr>
          <p:cNvPr id="4" name="TextBox 3">
            <a:extLst>
              <a:ext uri="{FF2B5EF4-FFF2-40B4-BE49-F238E27FC236}">
                <a16:creationId xmlns:a16="http://schemas.microsoft.com/office/drawing/2014/main" id="{27CBC5D5-E707-E7ED-AF34-FB41BEE2C7CD}"/>
              </a:ext>
            </a:extLst>
          </p:cNvPr>
          <p:cNvSpPr txBox="1"/>
          <p:nvPr/>
        </p:nvSpPr>
        <p:spPr>
          <a:xfrm>
            <a:off x="1" y="1752600"/>
            <a:ext cx="12192000" cy="5116144"/>
          </a:xfrm>
          <a:prstGeom prst="rect">
            <a:avLst/>
          </a:prstGeom>
          <a:noFill/>
        </p:spPr>
        <p:txBody>
          <a:bodyPr wrap="square" rtlCol="0">
            <a:spAutoFit/>
          </a:bodyPr>
          <a:lstStyle/>
          <a:p>
            <a:pPr marL="0" marR="0" algn="ctr">
              <a:lnSpc>
                <a:spcPct val="107000"/>
              </a:lnSpc>
              <a:spcBef>
                <a:spcPts val="0"/>
              </a:spcBef>
              <a:spcAft>
                <a:spcPts val="800"/>
              </a:spcAft>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Facebook Leads: Lessons Learned</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In the context of recruiting, it enables us to collect valuable data from potential candidates, such as their contact information and professional background information. </a:t>
            </a:r>
          </a:p>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By using this information, our recruiters can initiate targeted outreach and nurture relationships with prospects. </a:t>
            </a:r>
          </a:p>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To effectively utilize Facebook leads for recruiting, it is essential to follow a few key steps.</a:t>
            </a:r>
          </a:p>
        </p:txBody>
      </p:sp>
    </p:spTree>
    <p:extLst>
      <p:ext uri="{BB962C8B-B14F-4D97-AF65-F5344CB8AC3E}">
        <p14:creationId xmlns:p14="http://schemas.microsoft.com/office/powerpoint/2010/main" val="4229653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65BC16-463F-484F-AC76-5D6C0ABC06B5}"/>
              </a:ext>
            </a:extLst>
          </p:cNvPr>
          <p:cNvPicPr>
            <a:picLocks noChangeAspect="1"/>
          </p:cNvPicPr>
          <p:nvPr/>
        </p:nvPicPr>
        <p:blipFill>
          <a:blip r:embed="rId3"/>
          <a:stretch>
            <a:fillRect/>
          </a:stretch>
        </p:blipFill>
        <p:spPr>
          <a:xfrm>
            <a:off x="0" y="0"/>
            <a:ext cx="12192000" cy="1752600"/>
          </a:xfrm>
          <a:prstGeom prst="rect">
            <a:avLst/>
          </a:prstGeom>
        </p:spPr>
      </p:pic>
      <p:sp>
        <p:nvSpPr>
          <p:cNvPr id="4" name="TextBox 3">
            <a:extLst>
              <a:ext uri="{FF2B5EF4-FFF2-40B4-BE49-F238E27FC236}">
                <a16:creationId xmlns:a16="http://schemas.microsoft.com/office/drawing/2014/main" id="{27CBC5D5-E707-E7ED-AF34-FB41BEE2C7CD}"/>
              </a:ext>
            </a:extLst>
          </p:cNvPr>
          <p:cNvSpPr txBox="1"/>
          <p:nvPr/>
        </p:nvSpPr>
        <p:spPr>
          <a:xfrm>
            <a:off x="1" y="1752600"/>
            <a:ext cx="12192000" cy="5116144"/>
          </a:xfrm>
          <a:prstGeom prst="rect">
            <a:avLst/>
          </a:prstGeom>
          <a:noFill/>
        </p:spPr>
        <p:txBody>
          <a:bodyPr wrap="square" rtlCol="0">
            <a:spAutoFit/>
          </a:bodyPr>
          <a:lstStyle/>
          <a:p>
            <a:pPr marL="0" marR="0" algn="ctr">
              <a:lnSpc>
                <a:spcPct val="107000"/>
              </a:lnSpc>
              <a:spcBef>
                <a:spcPts val="0"/>
              </a:spcBef>
              <a:spcAft>
                <a:spcPts val="800"/>
              </a:spcAft>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Facebook Leads: Lessons Learned</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Firstly, we created a targeted ads intended to capture the attention of our desired audience. </a:t>
            </a:r>
          </a:p>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These ads highlight the key selling points of the job or opportunity and encourage individuals to express interest by submitting their information.</a:t>
            </a:r>
          </a:p>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Once the leads are generated, it is crucial to have an efficient system in place for managing and organizing the data. </a:t>
            </a:r>
          </a:p>
        </p:txBody>
      </p:sp>
    </p:spTree>
    <p:extLst>
      <p:ext uri="{BB962C8B-B14F-4D97-AF65-F5344CB8AC3E}">
        <p14:creationId xmlns:p14="http://schemas.microsoft.com/office/powerpoint/2010/main" val="2879898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65BC16-463F-484F-AC76-5D6C0ABC06B5}"/>
              </a:ext>
            </a:extLst>
          </p:cNvPr>
          <p:cNvPicPr>
            <a:picLocks noChangeAspect="1"/>
          </p:cNvPicPr>
          <p:nvPr/>
        </p:nvPicPr>
        <p:blipFill>
          <a:blip r:embed="rId3"/>
          <a:stretch>
            <a:fillRect/>
          </a:stretch>
        </p:blipFill>
        <p:spPr>
          <a:xfrm>
            <a:off x="0" y="0"/>
            <a:ext cx="12192000" cy="1752600"/>
          </a:xfrm>
          <a:prstGeom prst="rect">
            <a:avLst/>
          </a:prstGeom>
        </p:spPr>
      </p:pic>
      <p:sp>
        <p:nvSpPr>
          <p:cNvPr id="4" name="TextBox 3">
            <a:extLst>
              <a:ext uri="{FF2B5EF4-FFF2-40B4-BE49-F238E27FC236}">
                <a16:creationId xmlns:a16="http://schemas.microsoft.com/office/drawing/2014/main" id="{27CBC5D5-E707-E7ED-AF34-FB41BEE2C7CD}"/>
              </a:ext>
            </a:extLst>
          </p:cNvPr>
          <p:cNvSpPr txBox="1"/>
          <p:nvPr/>
        </p:nvSpPr>
        <p:spPr>
          <a:xfrm>
            <a:off x="1" y="1752600"/>
            <a:ext cx="12192000" cy="5811527"/>
          </a:xfrm>
          <a:prstGeom prst="rect">
            <a:avLst/>
          </a:prstGeom>
          <a:noFill/>
        </p:spPr>
        <p:txBody>
          <a:bodyPr wrap="square" rtlCol="0">
            <a:spAutoFit/>
          </a:bodyPr>
          <a:lstStyle/>
          <a:p>
            <a:pPr marL="0" marR="0" algn="ctr">
              <a:lnSpc>
                <a:spcPct val="107000"/>
              </a:lnSpc>
              <a:spcBef>
                <a:spcPts val="0"/>
              </a:spcBef>
              <a:spcAft>
                <a:spcPts val="800"/>
              </a:spcAft>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Facebook Leads: Lessons Learned</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We integrate the Facebook leads with </a:t>
            </a:r>
            <a:r>
              <a:rPr lang="en-US" sz="3600" kern="100" dirty="0">
                <a:latin typeface="Calibri" panose="020F0502020204030204" pitchFamily="34" charset="0"/>
                <a:ea typeface="Calibri" panose="020F0502020204030204" pitchFamily="34" charset="0"/>
                <a:cs typeface="Times New Roman" panose="02020603050405020304" pitchFamily="18" charset="0"/>
              </a:rPr>
              <a:t>our internal Electronic Tracking System (ETS)</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dedicated lead management tool. </a:t>
            </a:r>
          </a:p>
          <a:p>
            <a:pPr marL="0" marR="0">
              <a:lnSpc>
                <a:spcPct val="107000"/>
              </a:lnSpc>
              <a:spcBef>
                <a:spcPts val="0"/>
              </a:spcBef>
              <a:spcAft>
                <a:spcPts val="800"/>
              </a:spcAft>
            </a:pPr>
            <a:r>
              <a:rPr lang="en-US" sz="3600" kern="100" dirty="0">
                <a:latin typeface="Calibri" panose="020F0502020204030204" pitchFamily="34" charset="0"/>
                <a:cs typeface="Times New Roman" panose="02020603050405020304" pitchFamily="18" charset="0"/>
              </a:rPr>
              <a:t>By centralizing the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data and automating certain processes, our recruiters can streamline their workflows and ensure prompt follow-up with potential candidates. </a:t>
            </a:r>
          </a:p>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Additionally, it is important to engage with the leads in a timely and personalized manner. </a:t>
            </a:r>
          </a:p>
          <a:p>
            <a:pPr lvl="1">
              <a:lnSpc>
                <a:spcPct val="107000"/>
              </a:lnSpc>
              <a:spcAft>
                <a:spcPts val="800"/>
              </a:spcAft>
            </a:pP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063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65BC16-463F-484F-AC76-5D6C0ABC06B5}"/>
              </a:ext>
            </a:extLst>
          </p:cNvPr>
          <p:cNvPicPr>
            <a:picLocks noChangeAspect="1"/>
          </p:cNvPicPr>
          <p:nvPr/>
        </p:nvPicPr>
        <p:blipFill>
          <a:blip r:embed="rId3"/>
          <a:stretch>
            <a:fillRect/>
          </a:stretch>
        </p:blipFill>
        <p:spPr>
          <a:xfrm>
            <a:off x="0" y="0"/>
            <a:ext cx="12192000" cy="1752600"/>
          </a:xfrm>
          <a:prstGeom prst="rect">
            <a:avLst/>
          </a:prstGeom>
        </p:spPr>
      </p:pic>
      <p:sp>
        <p:nvSpPr>
          <p:cNvPr id="4" name="TextBox 3">
            <a:extLst>
              <a:ext uri="{FF2B5EF4-FFF2-40B4-BE49-F238E27FC236}">
                <a16:creationId xmlns:a16="http://schemas.microsoft.com/office/drawing/2014/main" id="{27CBC5D5-E707-E7ED-AF34-FB41BEE2C7CD}"/>
              </a:ext>
            </a:extLst>
          </p:cNvPr>
          <p:cNvSpPr txBox="1"/>
          <p:nvPr/>
        </p:nvSpPr>
        <p:spPr>
          <a:xfrm>
            <a:off x="1" y="1752600"/>
            <a:ext cx="12192000" cy="5013552"/>
          </a:xfrm>
          <a:prstGeom prst="rect">
            <a:avLst/>
          </a:prstGeom>
          <a:noFill/>
        </p:spPr>
        <p:txBody>
          <a:bodyPr wrap="square" rtlCol="0">
            <a:spAutoFit/>
          </a:bodyPr>
          <a:lstStyle/>
          <a:p>
            <a:pPr marL="0" marR="0" algn="ctr">
              <a:lnSpc>
                <a:spcPct val="107000"/>
              </a:lnSpc>
              <a:spcBef>
                <a:spcPts val="0"/>
              </a:spcBef>
              <a:spcAft>
                <a:spcPts val="800"/>
              </a:spcAft>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Facebook Leads: Lessons Learned</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This is achieved through a combination of automated email sequences, personalized messages, and targeted content that addresses the specific interests and needs of the potential candidates. </a:t>
            </a:r>
          </a:p>
          <a:p>
            <a:pPr lvl="1">
              <a:lnSpc>
                <a:spcPct val="107000"/>
              </a:lnSpc>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By building a relationship and providing relevant information, recruiters can nurture the leads and increase the likelihood of successful recruitment outcomes. </a:t>
            </a:r>
          </a:p>
        </p:txBody>
      </p:sp>
    </p:spTree>
    <p:extLst>
      <p:ext uri="{BB962C8B-B14F-4D97-AF65-F5344CB8AC3E}">
        <p14:creationId xmlns:p14="http://schemas.microsoft.com/office/powerpoint/2010/main" val="327212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65BC16-463F-484F-AC76-5D6C0ABC06B5}"/>
              </a:ext>
            </a:extLst>
          </p:cNvPr>
          <p:cNvPicPr>
            <a:picLocks noChangeAspect="1"/>
          </p:cNvPicPr>
          <p:nvPr/>
        </p:nvPicPr>
        <p:blipFill>
          <a:blip r:embed="rId3"/>
          <a:stretch>
            <a:fillRect/>
          </a:stretch>
        </p:blipFill>
        <p:spPr>
          <a:xfrm>
            <a:off x="0" y="0"/>
            <a:ext cx="12192000" cy="1752600"/>
          </a:xfrm>
          <a:prstGeom prst="rect">
            <a:avLst/>
          </a:prstGeom>
        </p:spPr>
      </p:pic>
      <p:sp>
        <p:nvSpPr>
          <p:cNvPr id="4" name="TextBox 3">
            <a:extLst>
              <a:ext uri="{FF2B5EF4-FFF2-40B4-BE49-F238E27FC236}">
                <a16:creationId xmlns:a16="http://schemas.microsoft.com/office/drawing/2014/main" id="{27CBC5D5-E707-E7ED-AF34-FB41BEE2C7CD}"/>
              </a:ext>
            </a:extLst>
          </p:cNvPr>
          <p:cNvSpPr txBox="1"/>
          <p:nvPr/>
        </p:nvSpPr>
        <p:spPr>
          <a:xfrm>
            <a:off x="1" y="1752600"/>
            <a:ext cx="12192000" cy="4420762"/>
          </a:xfrm>
          <a:prstGeom prst="rect">
            <a:avLst/>
          </a:prstGeom>
          <a:noFill/>
        </p:spPr>
        <p:txBody>
          <a:bodyPr wrap="square" rtlCol="0">
            <a:spAutoFit/>
          </a:bodyPr>
          <a:lstStyle/>
          <a:p>
            <a:pPr marL="0" marR="0" algn="ctr">
              <a:lnSpc>
                <a:spcPct val="107000"/>
              </a:lnSpc>
              <a:spcBef>
                <a:spcPts val="0"/>
              </a:spcBef>
              <a:spcAft>
                <a:spcPts val="800"/>
              </a:spcAft>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Facebook Leads: Lessons Learned</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Furthermore, continuous tracking and analysis of key metrics are essential to measure the effectiveness of Facebook leads campaigns for recruiting purposes. </a:t>
            </a:r>
          </a:p>
          <a:p>
            <a:pPr lvl="1">
              <a:lnSpc>
                <a:spcPct val="107000"/>
              </a:lnSpc>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By monitoring conversion rates, cost per lead, and other relevant metrics, recruiters can refine their strategies and optimize their campaigns for better results over time.</a:t>
            </a:r>
          </a:p>
        </p:txBody>
      </p:sp>
    </p:spTree>
    <p:extLst>
      <p:ext uri="{BB962C8B-B14F-4D97-AF65-F5344CB8AC3E}">
        <p14:creationId xmlns:p14="http://schemas.microsoft.com/office/powerpoint/2010/main" val="1457746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65BC16-463F-484F-AC76-5D6C0ABC06B5}"/>
              </a:ext>
            </a:extLst>
          </p:cNvPr>
          <p:cNvPicPr>
            <a:picLocks noChangeAspect="1"/>
          </p:cNvPicPr>
          <p:nvPr/>
        </p:nvPicPr>
        <p:blipFill>
          <a:blip r:embed="rId3"/>
          <a:stretch>
            <a:fillRect/>
          </a:stretch>
        </p:blipFill>
        <p:spPr>
          <a:xfrm>
            <a:off x="0" y="0"/>
            <a:ext cx="12192000" cy="1752600"/>
          </a:xfrm>
          <a:prstGeom prst="rect">
            <a:avLst/>
          </a:prstGeom>
        </p:spPr>
      </p:pic>
      <p:sp>
        <p:nvSpPr>
          <p:cNvPr id="4" name="TextBox 3">
            <a:extLst>
              <a:ext uri="{FF2B5EF4-FFF2-40B4-BE49-F238E27FC236}">
                <a16:creationId xmlns:a16="http://schemas.microsoft.com/office/drawing/2014/main" id="{27CBC5D5-E707-E7ED-AF34-FB41BEE2C7CD}"/>
              </a:ext>
            </a:extLst>
          </p:cNvPr>
          <p:cNvSpPr txBox="1"/>
          <p:nvPr/>
        </p:nvSpPr>
        <p:spPr>
          <a:xfrm>
            <a:off x="1" y="1752600"/>
            <a:ext cx="12192000" cy="5013552"/>
          </a:xfrm>
          <a:prstGeom prst="rect">
            <a:avLst/>
          </a:prstGeom>
          <a:noFill/>
        </p:spPr>
        <p:txBody>
          <a:bodyPr wrap="square" rtlCol="0">
            <a:spAutoFit/>
          </a:bodyPr>
          <a:lstStyle/>
          <a:p>
            <a:pPr marL="0" marR="0" algn="ctr">
              <a:lnSpc>
                <a:spcPct val="107000"/>
              </a:lnSpc>
              <a:spcBef>
                <a:spcPts val="0"/>
              </a:spcBef>
              <a:spcAft>
                <a:spcPts val="800"/>
              </a:spcAft>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Facebook Leads: Lessons Learned</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In conclusion, utilizing Facebook Leads for recruitment purposes can be a powerful strategy to generate leads and identify potential candidates. </a:t>
            </a:r>
          </a:p>
          <a:p>
            <a:pPr lvl="1">
              <a:lnSpc>
                <a:spcPct val="107000"/>
              </a:lnSpc>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By </a:t>
            </a: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creating compelling ads</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effectively managing and nurturing leads, and analyzing campaign performance, organizations can leverage the vast reach of Facebook to streamline their recruitment processes and attract top talent.</a:t>
            </a:r>
          </a:p>
        </p:txBody>
      </p:sp>
    </p:spTree>
    <p:extLst>
      <p:ext uri="{BB962C8B-B14F-4D97-AF65-F5344CB8AC3E}">
        <p14:creationId xmlns:p14="http://schemas.microsoft.com/office/powerpoint/2010/main" val="1968695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31917</TotalTime>
  <Words>4648</Words>
  <Application>Microsoft Office PowerPoint</Application>
  <PresentationFormat>Widescreen</PresentationFormat>
  <Paragraphs>249</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Black</vt:lpstr>
      <vt:lpstr>Calibri</vt:lpstr>
      <vt:lpstr>Calibri Light</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Shelton, Samuel</dc:creator>
  <cp:lastModifiedBy>Hadley Rawlins</cp:lastModifiedBy>
  <cp:revision>112</cp:revision>
  <cp:lastPrinted>2023-02-06T12:57:16Z</cp:lastPrinted>
  <dcterms:created xsi:type="dcterms:W3CDTF">2020-07-07T17:01:03Z</dcterms:created>
  <dcterms:modified xsi:type="dcterms:W3CDTF">2023-06-27T12:41:19Z</dcterms:modified>
</cp:coreProperties>
</file>